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6"/>
  </p:notesMasterIdLst>
  <p:sldIdLst>
    <p:sldId id="256" r:id="rId3"/>
    <p:sldId id="260" r:id="rId4"/>
    <p:sldId id="261" r:id="rId5"/>
  </p:sldIdLst>
  <p:sldSz cx="9144000" cy="6858000" type="screen4x3"/>
  <p:notesSz cx="912495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4145" cy="739140"/>
          </a:xfrm>
          <a:prstGeom prst="rect">
            <a:avLst/>
          </a:prstGeom>
        </p:spPr>
        <p:txBody>
          <a:bodyPr vert="horz" lIns="136611" tIns="68306" rIns="136611" bIns="68306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8693" y="0"/>
            <a:ext cx="3954145" cy="739140"/>
          </a:xfrm>
          <a:prstGeom prst="rect">
            <a:avLst/>
          </a:prstGeom>
        </p:spPr>
        <p:txBody>
          <a:bodyPr vert="horz" lIns="136611" tIns="68306" rIns="136611" bIns="68306" rtlCol="0"/>
          <a:lstStyle>
            <a:lvl1pPr algn="r">
              <a:defRPr sz="1800"/>
            </a:lvl1pPr>
          </a:lstStyle>
          <a:p>
            <a:fld id="{F899EDF2-588C-46D6-B96E-2BC768CF7EA3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611" tIns="68306" rIns="136611" bIns="683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2495" y="7021830"/>
            <a:ext cx="7299960" cy="6652260"/>
          </a:xfrm>
          <a:prstGeom prst="rect">
            <a:avLst/>
          </a:prstGeom>
        </p:spPr>
        <p:txBody>
          <a:bodyPr vert="horz" lIns="136611" tIns="68306" rIns="136611" bIns="683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094"/>
            <a:ext cx="3954145" cy="739140"/>
          </a:xfrm>
          <a:prstGeom prst="rect">
            <a:avLst/>
          </a:prstGeom>
        </p:spPr>
        <p:txBody>
          <a:bodyPr vert="horz" lIns="136611" tIns="68306" rIns="136611" bIns="68306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8693" y="14041094"/>
            <a:ext cx="3954145" cy="739140"/>
          </a:xfrm>
          <a:prstGeom prst="rect">
            <a:avLst/>
          </a:prstGeom>
        </p:spPr>
        <p:txBody>
          <a:bodyPr vert="horz" lIns="136611" tIns="68306" rIns="136611" bIns="68306" rtlCol="0" anchor="b"/>
          <a:lstStyle>
            <a:lvl1pPr algn="r">
              <a:defRPr sz="1800"/>
            </a:lvl1pPr>
          </a:lstStyle>
          <a:p>
            <a:fld id="{3BD9369D-3FC9-4766-B7C0-7916C7825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817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698-7B87-4886-A2FD-9572B1FDAAF0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33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A5D7-0CE8-4F59-8D79-B703981F0949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23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8972-AA93-4983-A9D4-4B1EE251474A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4846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9180-7F6A-450F-AA30-6327D0D222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169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DB08E-CD63-4BE8-99CD-224D272239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4618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B793-2FAF-4B27-94E1-F38DDBD73E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2620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B8FA-19E6-4F54-9C5C-5EE6DC9CB9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524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97F6-A9A4-41DE-BA82-5EDCDD53B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305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6E66-757E-496A-9135-27512295B9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159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9362-657A-473B-A730-F95BBF8A44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692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5E06-D552-4335-86A7-88A87BDB66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692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1C2-66D5-447C-858E-F80D121EF3BC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5485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EF44-E7F2-4E01-9363-DCAF78434C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055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9384-0B78-4D6B-B9E8-47B1A2CD18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03088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8B41-2AEA-469F-8A1D-4A24747767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966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E72A-31CE-4C0E-BD4C-0083AD21F46C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759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AE27-94A7-470C-A227-D248833686A5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74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FC8B-AA86-4557-9B26-C27060FCA0BF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387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3BE-0D0B-4C0B-94D8-E1243689F6F7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107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317B-E46D-4E2D-B15D-CACB5465C833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719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0426-053C-4F48-922D-15779593926D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093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D70E-B777-4AA9-87CB-348CC10C59AB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87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BDD0C-4A91-48B3-844E-8418B72B2816}" type="datetime1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U.S. Department of Transportation, Federal Highway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CE31-B405-40DB-93FF-B884F6A77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08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283A3-74DE-4D35-AE98-4AD985E41B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CE31-B405-40DB-93FF-B884F6A77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63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486C4F">
                <a:alpha val="84000"/>
              </a:srgbClr>
            </a:gs>
            <a:gs pos="100000">
              <a:schemeClr val="bg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0310" y="685800"/>
            <a:ext cx="7191391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Slower vehicle speeds (under 30 mph) means less severe crashes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90% reduction in fatalities, 76% reduction in injury crashes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75% fewer vehicle conflict points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Elimination of crossing conflicts prevents right-angle and left turn crashes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0516" y="2362200"/>
            <a:ext cx="3722414" cy="40653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338" y="2372710"/>
            <a:ext cx="3722414" cy="40653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0"/>
            <a:ext cx="9144000" cy="598756"/>
          </a:xfrm>
          <a:prstGeom prst="rect">
            <a:avLst/>
          </a:prstGeom>
          <a:solidFill>
            <a:srgbClr val="486C4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Narrow"/>
                <a:ea typeface="+mj-ea"/>
                <a:cs typeface="+mj-cs"/>
              </a:rPr>
              <a:t>Roundabouts</a:t>
            </a:r>
            <a:r>
              <a:rPr lang="en-US" sz="3200" kern="0" dirty="0" smtClean="0">
                <a:solidFill>
                  <a:sysClr val="window" lastClr="FFFFFF"/>
                </a:solidFill>
                <a:latin typeface="Arial Narrow"/>
              </a:rPr>
              <a:t>: Safer for Vehicles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Narrow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04660" y="6492875"/>
            <a:ext cx="5134680" cy="365125"/>
          </a:xfrm>
        </p:spPr>
        <p:txBody>
          <a:bodyPr/>
          <a:lstStyle/>
          <a:p>
            <a:r>
              <a:rPr lang="en-US" dirty="0" smtClean="0"/>
              <a:t>U.S. Department of Transportation, Federal Highway Administration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0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486C4F">
                <a:alpha val="84000"/>
              </a:srgbClr>
            </a:gs>
            <a:gs pos="100000">
              <a:schemeClr val="bg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0"/>
            <a:ext cx="9144000" cy="598756"/>
          </a:xfrm>
          <a:prstGeom prst="rect">
            <a:avLst/>
          </a:prstGeom>
          <a:solidFill>
            <a:srgbClr val="486C4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kern="0" dirty="0" smtClean="0">
                <a:solidFill>
                  <a:sysClr val="window" lastClr="FFFFFF"/>
                </a:solidFill>
                <a:latin typeface="Arial Narrow"/>
              </a:rPr>
              <a:t>Roundabouts: Safer for Pedestrians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55" y="615671"/>
            <a:ext cx="7693132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Slower vehicle speeds (under 30 mph) reduces fatalities in pedestrian crashes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30-40% reduction in pedestrian crashes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Pedestrians cross only one lane of traffic at a time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latin typeface="Arial Narrow" pitchFamily="34" charset="0"/>
                <a:cs typeface="Arial" pitchFamily="34" charset="0"/>
              </a:rPr>
              <a:t>Gap identification is easier as conflicting vehicles arrive from only one direction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085" y="2302867"/>
            <a:ext cx="3722414" cy="40653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6925" y="2292071"/>
            <a:ext cx="3722414" cy="40653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98865" y="6498225"/>
            <a:ext cx="5521538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U.S. Department of Transportation, Federal Highway Administration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4018900" flipH="1">
            <a:off x="2595237" y="3317196"/>
            <a:ext cx="261521" cy="3840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Documents and Settings\michael.smith\Local Settings\Temporary Internet Files\Content.IE5\4M60S8Q2\MP910220856[1].jpg"/>
          <p:cNvPicPr>
            <a:picLocks noChangeAspect="1" noChangeArrowheads="1"/>
          </p:cNvPicPr>
          <p:nvPr/>
        </p:nvPicPr>
        <p:blipFill>
          <a:blip r:embed="rId4" cstate="print"/>
          <a:srcRect l="18474" t="22069" r="49753" b="28589"/>
          <a:stretch>
            <a:fillRect/>
          </a:stretch>
        </p:blipFill>
        <p:spPr bwMode="auto">
          <a:xfrm>
            <a:off x="2882180" y="2737710"/>
            <a:ext cx="461479" cy="477350"/>
          </a:xfrm>
          <a:prstGeom prst="rect">
            <a:avLst/>
          </a:prstGeom>
          <a:noFill/>
        </p:spPr>
      </p:pic>
      <p:sp>
        <p:nvSpPr>
          <p:cNvPr id="13" name="Right Arrow 12"/>
          <p:cNvSpPr/>
          <p:nvPr/>
        </p:nvSpPr>
        <p:spPr>
          <a:xfrm rot="16200000" flipH="1">
            <a:off x="1983320" y="2561231"/>
            <a:ext cx="261521" cy="3840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C:\Documents and Settings\michael.smith\Local Settings\Temporary Internet Files\Content.IE5\4M60S8Q2\MP910220856[1].jpg"/>
          <p:cNvPicPr>
            <a:picLocks noChangeAspect="1" noChangeArrowheads="1"/>
          </p:cNvPicPr>
          <p:nvPr/>
        </p:nvPicPr>
        <p:blipFill>
          <a:blip r:embed="rId4" cstate="print"/>
          <a:srcRect l="18474" t="22069" r="49753" b="28589"/>
          <a:stretch>
            <a:fillRect/>
          </a:stretch>
        </p:blipFill>
        <p:spPr bwMode="auto">
          <a:xfrm>
            <a:off x="7413970" y="3044950"/>
            <a:ext cx="461479" cy="477350"/>
          </a:xfrm>
          <a:prstGeom prst="rect">
            <a:avLst/>
          </a:prstGeom>
          <a:noFill/>
        </p:spPr>
      </p:pic>
      <p:sp>
        <p:nvSpPr>
          <p:cNvPr id="16" name="Right Arrow 15"/>
          <p:cNvSpPr/>
          <p:nvPr/>
        </p:nvSpPr>
        <p:spPr>
          <a:xfrm rot="16200000" flipH="1">
            <a:off x="6438300" y="2791661"/>
            <a:ext cx="261521" cy="3840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ent Arrow 18"/>
          <p:cNvSpPr/>
          <p:nvPr/>
        </p:nvSpPr>
        <p:spPr>
          <a:xfrm rot="16200000">
            <a:off x="7045467" y="3682288"/>
            <a:ext cx="544981" cy="422455"/>
          </a:xfrm>
          <a:prstGeom prst="bentArrow">
            <a:avLst>
              <a:gd name="adj1" fmla="val 20491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6953110" y="3621025"/>
            <a:ext cx="192025" cy="97840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-Up Arrow 22"/>
          <p:cNvSpPr/>
          <p:nvPr/>
        </p:nvSpPr>
        <p:spPr>
          <a:xfrm>
            <a:off x="6492250" y="3621025"/>
            <a:ext cx="499265" cy="998530"/>
          </a:xfrm>
          <a:prstGeom prst="bentUpArrow">
            <a:avLst>
              <a:gd name="adj1" fmla="val 17369"/>
              <a:gd name="adj2" fmla="val 26034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738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486C4F">
                <a:alpha val="84000"/>
              </a:srgbClr>
            </a:gs>
            <a:gs pos="100000">
              <a:schemeClr val="bg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0"/>
            <a:ext cx="9144000" cy="598756"/>
          </a:xfrm>
          <a:prstGeom prst="rect">
            <a:avLst/>
          </a:prstGeom>
          <a:solidFill>
            <a:srgbClr val="486C4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kern="0" dirty="0" smtClean="0">
                <a:solidFill>
                  <a:sysClr val="window" lastClr="FFFFFF"/>
                </a:solidFill>
                <a:latin typeface="Arial Narrow"/>
              </a:rPr>
              <a:t>LEVEL OF SERVICE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55" y="615671"/>
            <a:ext cx="8346387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Intersections are classified using a term known as ‘Level of Service’.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‘Level of Service’ defines the amount of delay the average vehicle will encounter during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    Peak hour travel time through the intersection, and is defined below: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b="1" dirty="0" smtClean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6862178"/>
              </p:ext>
            </p:extLst>
          </p:nvPr>
        </p:nvGraphicFramePr>
        <p:xfrm>
          <a:off x="716456" y="1700775"/>
          <a:ext cx="7772856" cy="1728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4864"/>
                <a:gridCol w="3475532"/>
                <a:gridCol w="2592460"/>
              </a:tblGrid>
              <a:tr h="2505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Level of Service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Average Vehicle Delay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Stop Controlled or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Roundabout </a:t>
                      </a:r>
                      <a:r>
                        <a:rPr lang="en-US" sz="1400" b="1" u="none" strike="noStrike" dirty="0">
                          <a:effectLst/>
                        </a:rPr>
                        <a:t>Intersection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Signalized Intersection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82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Less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than</a:t>
                      </a:r>
                      <a:r>
                        <a:rPr lang="en-US" sz="1000" b="1" u="none" strike="noStrike" dirty="0" smtClean="0">
                          <a:effectLst/>
                        </a:rPr>
                        <a:t> 10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Less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than</a:t>
                      </a:r>
                      <a:r>
                        <a:rPr lang="en-US" sz="1000" b="1" u="none" strike="noStrike" dirty="0" smtClean="0">
                          <a:effectLst/>
                        </a:rPr>
                        <a:t> 10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82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B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10 seconds to 15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10 seconds to 20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82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15 seconds to 25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20 seconds to 35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82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25 seconds to 35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35 seconds to 55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82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35 seconds to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b="1" u="none" strike="noStrike" dirty="0" smtClean="0">
                          <a:effectLst/>
                        </a:rPr>
                        <a:t>50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55 seconds to 80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2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Greater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than </a:t>
                      </a:r>
                      <a:r>
                        <a:rPr lang="en-US" sz="1000" b="1" u="none" strike="noStrike" dirty="0" smtClean="0">
                          <a:effectLst/>
                        </a:rPr>
                        <a:t>50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smtClean="0">
                          <a:effectLst/>
                        </a:rPr>
                        <a:t>Greater</a:t>
                      </a:r>
                      <a:r>
                        <a:rPr lang="en-US" sz="1000" b="1" u="none" strike="noStrike" baseline="0" smtClean="0">
                          <a:effectLst/>
                        </a:rPr>
                        <a:t> than </a:t>
                      </a:r>
                      <a:r>
                        <a:rPr lang="en-US" sz="1000" b="1" u="none" strike="noStrike" smtClean="0">
                          <a:effectLst/>
                        </a:rPr>
                        <a:t>80 seconds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3544215"/>
            <a:ext cx="9144000" cy="598756"/>
          </a:xfrm>
          <a:prstGeom prst="rect">
            <a:avLst/>
          </a:prstGeom>
          <a:solidFill>
            <a:srgbClr val="486C4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kern="0" dirty="0" smtClean="0">
                <a:solidFill>
                  <a:sysClr val="window" lastClr="FFFFFF"/>
                </a:solidFill>
                <a:latin typeface="Arial Narrow"/>
              </a:rPr>
              <a:t>Womack Road at </a:t>
            </a:r>
            <a:r>
              <a:rPr lang="en-US" sz="3200" kern="0" dirty="0" err="1" smtClean="0">
                <a:solidFill>
                  <a:sysClr val="window" lastClr="FFFFFF"/>
                </a:solidFill>
                <a:latin typeface="Arial Narrow"/>
              </a:rPr>
              <a:t>Vermack</a:t>
            </a:r>
            <a:r>
              <a:rPr lang="en-US" sz="3200" kern="0" dirty="0" smtClean="0">
                <a:solidFill>
                  <a:sysClr val="window" lastClr="FFFFFF"/>
                </a:solidFill>
                <a:latin typeface="Arial Narrow"/>
              </a:rPr>
              <a:t> Road ‘Level of Service’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7758328"/>
              </p:ext>
            </p:extLst>
          </p:nvPr>
        </p:nvGraphicFramePr>
        <p:xfrm>
          <a:off x="232235" y="4235505"/>
          <a:ext cx="8679529" cy="2371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9367"/>
                <a:gridCol w="1476186"/>
                <a:gridCol w="791311"/>
                <a:gridCol w="1463346"/>
                <a:gridCol w="589720"/>
                <a:gridCol w="1026533"/>
                <a:gridCol w="1026533"/>
                <a:gridCol w="1026533"/>
              </a:tblGrid>
              <a:tr h="513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Year (2012)/Design Year (2037)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Level of Service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No Improvements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Roundabout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Signal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1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AM Peak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PM Peak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AM Peak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PM Peak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AM Peak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PM Peak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1886">
                <a:tc rowSpan="2">
                  <a:txBody>
                    <a:bodyPr/>
                    <a:lstStyle/>
                    <a:p>
                      <a:pPr algn="ctr" fontAlgn="ctr"/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Womack Road</a:t>
                      </a:r>
                    </a:p>
                    <a:p>
                      <a:pPr algn="ctr" fontAlgn="ctr"/>
                      <a:endParaRPr lang="en-US" sz="1400" b="1" u="none" strike="noStrike" dirty="0" smtClean="0">
                        <a:effectLst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Eastbound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F/F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F/F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B/B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5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Westbound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F/F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F/F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886">
                <a:tc rowSpan="2">
                  <a:txBody>
                    <a:bodyPr/>
                    <a:lstStyle/>
                    <a:p>
                      <a:pPr algn="ctr" fontAlgn="ctr"/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400" b="1" u="none" strike="noStrike" dirty="0" err="1" smtClean="0">
                          <a:effectLst/>
                        </a:rPr>
                        <a:t>Vermack</a:t>
                      </a:r>
                      <a:r>
                        <a:rPr lang="en-US" sz="1400" b="1" u="none" strike="noStrike" dirty="0" smtClean="0">
                          <a:effectLst/>
                        </a:rPr>
                        <a:t> Road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Northbound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F/F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D/F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Southbound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F/F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D/E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A/A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30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295</Words>
  <Application>Microsoft Office PowerPoint</Application>
  <PresentationFormat>On-screen Show (4:3)</PresentationFormat>
  <Paragraphs>82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Slide 1</vt:lpstr>
      <vt:lpstr>Slide 2</vt:lpstr>
      <vt:lpstr>Slide 3</vt:lpstr>
    </vt:vector>
  </TitlesOfParts>
  <Company>Michael Baker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Cory\, Kelly M.</dc:creator>
  <cp:lastModifiedBy>michael.smith</cp:lastModifiedBy>
  <cp:revision>10</cp:revision>
  <dcterms:created xsi:type="dcterms:W3CDTF">2012-08-27T16:31:23Z</dcterms:created>
  <dcterms:modified xsi:type="dcterms:W3CDTF">2012-09-19T15:15:59Z</dcterms:modified>
</cp:coreProperties>
</file>