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charts/chartEx3.xml" ContentType="application/vnd.ms-office.chartex+xml"/>
  <Override PartName="/ppt/charts/style11.xml" ContentType="application/vnd.ms-office.chartstyle+xml"/>
  <Override PartName="/ppt/charts/colors11.xml" ContentType="application/vnd.ms-office.chartcolorstyle+xml"/>
  <Override PartName="/ppt/charts/chartEx4.xml" ContentType="application/vnd.ms-office.chartex+xml"/>
  <Override PartName="/ppt/charts/style12.xml" ContentType="application/vnd.ms-office.chartstyle+xml"/>
  <Override PartName="/ppt/charts/colors12.xml" ContentType="application/vnd.ms-office.chartcolorstyl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8.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charts/chart19.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xml" ContentType="application/vnd.openxmlformats-officedocument.drawingml.chartshapes+xml"/>
  <Override PartName="/ppt/charts/chart2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2.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3" r:id="rId4"/>
    <p:sldId id="264" r:id="rId5"/>
    <p:sldId id="268" r:id="rId6"/>
    <p:sldId id="269" r:id="rId7"/>
    <p:sldId id="270" r:id="rId8"/>
    <p:sldId id="271" r:id="rId9"/>
    <p:sldId id="283" r:id="rId10"/>
    <p:sldId id="260" r:id="rId11"/>
    <p:sldId id="285" r:id="rId12"/>
    <p:sldId id="265" r:id="rId13"/>
    <p:sldId id="272" r:id="rId14"/>
    <p:sldId id="274" r:id="rId15"/>
    <p:sldId id="275" r:id="rId16"/>
    <p:sldId id="273" r:id="rId17"/>
    <p:sldId id="284" r:id="rId18"/>
    <p:sldId id="261" r:id="rId19"/>
    <p:sldId id="287" r:id="rId20"/>
    <p:sldId id="266" r:id="rId21"/>
    <p:sldId id="276" r:id="rId22"/>
    <p:sldId id="277" r:id="rId23"/>
    <p:sldId id="278" r:id="rId24"/>
    <p:sldId id="279" r:id="rId25"/>
    <p:sldId id="262" r:id="rId26"/>
    <p:sldId id="267" r:id="rId27"/>
    <p:sldId id="286" r:id="rId28"/>
    <p:sldId id="281" r:id="rId29"/>
    <p:sldId id="280"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33"/>
    <a:srgbClr val="FF6666"/>
    <a:srgbClr val="FF9999"/>
    <a:srgbClr val="FFCCCC"/>
    <a:srgbClr val="8B347F"/>
    <a:srgbClr val="E656D3"/>
    <a:srgbClr val="E68292"/>
    <a:srgbClr val="00C5FF"/>
    <a:srgbClr val="026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101" d="100"/>
          <a:sy n="101" d="100"/>
        </p:scale>
        <p:origin x="72" y="2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6.xml"/><Relationship Id="rId1" Type="http://schemas.microsoft.com/office/2011/relationships/chartStyle" Target="style1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7.xml"/><Relationship Id="rId1" Type="http://schemas.microsoft.com/office/2011/relationships/chartStyle" Target="style1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8.xml"/><Relationship Id="rId1" Type="http://schemas.microsoft.com/office/2011/relationships/chartStyle" Target="style1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9.xml"/><Relationship Id="rId1" Type="http://schemas.microsoft.com/office/2011/relationships/chartStyle" Target="style1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0.xml"/><Relationship Id="rId1" Type="http://schemas.microsoft.com/office/2011/relationships/chartStyle" Target="style2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4.xml"/><Relationship Id="rId1" Type="http://schemas.microsoft.com/office/2011/relationships/chartStyle" Target="style2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5.xml"/><Relationship Id="rId1" Type="http://schemas.microsoft.com/office/2011/relationships/chartStyle" Target="style2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YANS\Desktop\Programs\Comp%20Plans\Dunwoody\Dunwoody_DataUpda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RYANS\Desktop\Programs\Comp%20Plans\Dunwoody\Dunwoody_DataUpdate.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RYANS\Desktop\Programs\Comp%20Plans\Dunwoody\Dunwoody_DataUpdate.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RYANS\Desktop\Programs\Comp%20Plans\Dunwoody\Dunwoody_DataUpdate.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RYANS\Desktop\Programs\Comp%20Plans\Dunwoody\Dunwoody_Data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Dunwoody</c:v>
                </c:pt>
              </c:strCache>
            </c:strRef>
          </c:tx>
          <c:spPr>
            <a:solidFill>
              <a:schemeClr val="accent1"/>
            </a:solidFill>
            <a:ln>
              <a:noFill/>
            </a:ln>
            <a:effectLst/>
          </c:spPr>
          <c:invertIfNegative val="0"/>
          <c:trendline>
            <c:spPr>
              <a:ln w="53975" cap="rnd">
                <a:solidFill>
                  <a:schemeClr val="accent4"/>
                </a:solidFill>
                <a:prstDash val="sysDot"/>
              </a:ln>
              <a:effectLst/>
            </c:spPr>
            <c:trendlineType val="poly"/>
            <c:order val="2"/>
            <c:dispRSqr val="0"/>
            <c:dispEq val="0"/>
          </c:trendline>
          <c:cat>
            <c:numRef>
              <c:f>Sheet1!$A$2:$A$7</c:f>
              <c:numCache>
                <c:formatCode>General</c:formatCode>
                <c:ptCount val="6"/>
                <c:pt idx="0">
                  <c:v>1980</c:v>
                </c:pt>
                <c:pt idx="1">
                  <c:v>1990</c:v>
                </c:pt>
                <c:pt idx="2">
                  <c:v>2000</c:v>
                </c:pt>
                <c:pt idx="3">
                  <c:v>2010</c:v>
                </c:pt>
                <c:pt idx="4">
                  <c:v>2019</c:v>
                </c:pt>
              </c:numCache>
            </c:numRef>
          </c:cat>
          <c:val>
            <c:numRef>
              <c:f>Sheet1!$B$2:$B$7</c:f>
              <c:numCache>
                <c:formatCode>General</c:formatCode>
                <c:ptCount val="6"/>
                <c:pt idx="0" formatCode="#,##0">
                  <c:v>17768</c:v>
                </c:pt>
                <c:pt idx="1">
                  <c:v>26302</c:v>
                </c:pt>
                <c:pt idx="2">
                  <c:v>38740</c:v>
                </c:pt>
                <c:pt idx="3">
                  <c:v>46267</c:v>
                </c:pt>
                <c:pt idx="4">
                  <c:v>49237</c:v>
                </c:pt>
              </c:numCache>
            </c:numRef>
          </c:val>
          <c:extLst>
            <c:ext xmlns:c16="http://schemas.microsoft.com/office/drawing/2014/chart" uri="{C3380CC4-5D6E-409C-BE32-E72D297353CC}">
              <c16:uniqueId val="{00000001-D7B5-4636-8E32-CE1996F2880F}"/>
            </c:ext>
          </c:extLst>
        </c:ser>
        <c:dLbls>
          <c:showLegendKey val="0"/>
          <c:showVal val="0"/>
          <c:showCatName val="0"/>
          <c:showSerName val="0"/>
          <c:showPercent val="0"/>
          <c:showBubbleSize val="0"/>
        </c:dLbls>
        <c:gapWidth val="219"/>
        <c:overlap val="-27"/>
        <c:axId val="340792368"/>
        <c:axId val="340797264"/>
      </c:barChart>
      <c:catAx>
        <c:axId val="34079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40797264"/>
        <c:crosses val="autoZero"/>
        <c:auto val="1"/>
        <c:lblAlgn val="ctr"/>
        <c:lblOffset val="100"/>
        <c:noMultiLvlLbl val="0"/>
      </c:catAx>
      <c:valAx>
        <c:axId val="340797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79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4963771966534"/>
          <c:y val="0.11189047022846631"/>
          <c:w val="0.73339657046570605"/>
          <c:h val="0.75330283145345356"/>
        </c:manualLayout>
      </c:layout>
      <c:barChart>
        <c:barDir val="col"/>
        <c:grouping val="stacked"/>
        <c:varyColors val="0"/>
        <c:ser>
          <c:idx val="0"/>
          <c:order val="0"/>
          <c:tx>
            <c:strRef>
              <c:f>Sheet1!$B$1</c:f>
              <c:strCache>
                <c:ptCount val="1"/>
                <c:pt idx="0">
                  <c:v>Owner Occupied</c:v>
                </c:pt>
              </c:strCache>
            </c:strRef>
          </c:tx>
          <c:spPr>
            <a:solidFill>
              <a:schemeClr val="accent1"/>
            </a:solidFill>
            <a:ln>
              <a:noFill/>
            </a:ln>
            <a:effectLst/>
          </c:spPr>
          <c:invertIfNegative val="0"/>
          <c:cat>
            <c:numRef>
              <c:f>Sheet1!$A$2:$A$4</c:f>
              <c:numCache>
                <c:formatCode>General</c:formatCode>
                <c:ptCount val="3"/>
                <c:pt idx="0">
                  <c:v>2010</c:v>
                </c:pt>
                <c:pt idx="1">
                  <c:v>2019</c:v>
                </c:pt>
                <c:pt idx="2">
                  <c:v>2024</c:v>
                </c:pt>
              </c:numCache>
            </c:numRef>
          </c:cat>
          <c:val>
            <c:numRef>
              <c:f>Sheet1!$B$2:$B$4</c:f>
              <c:numCache>
                <c:formatCode>#,##0</c:formatCode>
                <c:ptCount val="3"/>
                <c:pt idx="0">
                  <c:v>971641</c:v>
                </c:pt>
                <c:pt idx="1">
                  <c:v>1053813</c:v>
                </c:pt>
                <c:pt idx="2">
                  <c:v>1141350</c:v>
                </c:pt>
              </c:numCache>
            </c:numRef>
          </c:val>
          <c:extLst>
            <c:ext xmlns:c16="http://schemas.microsoft.com/office/drawing/2014/chart" uri="{C3380CC4-5D6E-409C-BE32-E72D297353CC}">
              <c16:uniqueId val="{00000000-661A-4B75-A388-7EE903CB1BF0}"/>
            </c:ext>
          </c:extLst>
        </c:ser>
        <c:ser>
          <c:idx val="1"/>
          <c:order val="1"/>
          <c:tx>
            <c:strRef>
              <c:f>Sheet1!$C$1</c:f>
              <c:strCache>
                <c:ptCount val="1"/>
                <c:pt idx="0">
                  <c:v>Rented</c:v>
                </c:pt>
              </c:strCache>
            </c:strRef>
          </c:tx>
          <c:spPr>
            <a:solidFill>
              <a:schemeClr val="accent2"/>
            </a:solidFill>
            <a:ln>
              <a:noFill/>
            </a:ln>
            <a:effectLst/>
          </c:spPr>
          <c:invertIfNegative val="0"/>
          <c:cat>
            <c:numRef>
              <c:f>Sheet1!$A$2:$A$4</c:f>
              <c:numCache>
                <c:formatCode>General</c:formatCode>
                <c:ptCount val="3"/>
                <c:pt idx="0">
                  <c:v>2010</c:v>
                </c:pt>
                <c:pt idx="1">
                  <c:v>2019</c:v>
                </c:pt>
                <c:pt idx="2">
                  <c:v>2024</c:v>
                </c:pt>
              </c:numCache>
            </c:numRef>
          </c:cat>
          <c:val>
            <c:numRef>
              <c:f>Sheet1!$C$2:$C$4</c:f>
              <c:numCache>
                <c:formatCode>#,##0</c:formatCode>
                <c:ptCount val="3"/>
                <c:pt idx="0">
                  <c:v>556762</c:v>
                </c:pt>
                <c:pt idx="1">
                  <c:v>663550</c:v>
                </c:pt>
                <c:pt idx="2">
                  <c:v>694933</c:v>
                </c:pt>
              </c:numCache>
            </c:numRef>
          </c:val>
          <c:extLst>
            <c:ext xmlns:c16="http://schemas.microsoft.com/office/drawing/2014/chart" uri="{C3380CC4-5D6E-409C-BE32-E72D297353CC}">
              <c16:uniqueId val="{00000001-661A-4B75-A388-7EE903CB1BF0}"/>
            </c:ext>
          </c:extLst>
        </c:ser>
        <c:ser>
          <c:idx val="2"/>
          <c:order val="2"/>
          <c:tx>
            <c:strRef>
              <c:f>Sheet1!$D$1</c:f>
              <c:strCache>
                <c:ptCount val="1"/>
                <c:pt idx="0">
                  <c:v>Vacant</c:v>
                </c:pt>
              </c:strCache>
            </c:strRef>
          </c:tx>
          <c:spPr>
            <a:solidFill>
              <a:schemeClr val="accent3"/>
            </a:solidFill>
            <a:ln>
              <a:noFill/>
            </a:ln>
            <a:effectLst/>
          </c:spPr>
          <c:invertIfNegative val="0"/>
          <c:cat>
            <c:numRef>
              <c:f>Sheet1!$A$2:$A$4</c:f>
              <c:numCache>
                <c:formatCode>General</c:formatCode>
                <c:ptCount val="3"/>
                <c:pt idx="0">
                  <c:v>2010</c:v>
                </c:pt>
                <c:pt idx="1">
                  <c:v>2019</c:v>
                </c:pt>
                <c:pt idx="2">
                  <c:v>2024</c:v>
                </c:pt>
              </c:numCache>
            </c:numRef>
          </c:cat>
          <c:val>
            <c:numRef>
              <c:f>Sheet1!$D$2:$D$4</c:f>
              <c:numCache>
                <c:formatCode>#,##0</c:formatCode>
                <c:ptCount val="3"/>
                <c:pt idx="0">
                  <c:v>181042</c:v>
                </c:pt>
                <c:pt idx="1">
                  <c:v>161760</c:v>
                </c:pt>
                <c:pt idx="2">
                  <c:v>165216</c:v>
                </c:pt>
              </c:numCache>
            </c:numRef>
          </c:val>
          <c:extLst>
            <c:ext xmlns:c16="http://schemas.microsoft.com/office/drawing/2014/chart" uri="{C3380CC4-5D6E-409C-BE32-E72D297353CC}">
              <c16:uniqueId val="{00000002-661A-4B75-A388-7EE903CB1BF0}"/>
            </c:ext>
          </c:extLst>
        </c:ser>
        <c:dLbls>
          <c:showLegendKey val="0"/>
          <c:showVal val="0"/>
          <c:showCatName val="0"/>
          <c:showSerName val="0"/>
          <c:showPercent val="0"/>
          <c:showBubbleSize val="0"/>
        </c:dLbls>
        <c:gapWidth val="150"/>
        <c:overlap val="100"/>
        <c:axId val="340846944"/>
        <c:axId val="340843680"/>
      </c:barChart>
      <c:catAx>
        <c:axId val="34084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43680"/>
        <c:crosses val="autoZero"/>
        <c:auto val="1"/>
        <c:lblAlgn val="ctr"/>
        <c:lblOffset val="100"/>
        <c:noMultiLvlLbl val="0"/>
      </c:catAx>
      <c:valAx>
        <c:axId val="34084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46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8538385826774E-2"/>
          <c:y val="5.9122672478942623E-2"/>
          <c:w val="0.75402984462953138"/>
          <c:h val="0.81157082894715371"/>
        </c:manualLayout>
      </c:layout>
      <c:barChart>
        <c:barDir val="col"/>
        <c:grouping val="stacked"/>
        <c:varyColors val="0"/>
        <c:ser>
          <c:idx val="0"/>
          <c:order val="0"/>
          <c:tx>
            <c:strRef>
              <c:f>Sheet1!$B$1</c:f>
              <c:strCache>
                <c:ptCount val="1"/>
                <c:pt idx="0">
                  <c:v>1 unit detached</c:v>
                </c:pt>
              </c:strCache>
            </c:strRef>
          </c:tx>
          <c:spPr>
            <a:solidFill>
              <a:schemeClr val="accent1"/>
            </a:solidFill>
            <a:ln>
              <a:noFill/>
            </a:ln>
            <a:effectLst/>
          </c:spPr>
          <c:invertIfNegative val="0"/>
          <c:cat>
            <c:numRef>
              <c:f>Sheet1!$A$2:$A$3</c:f>
              <c:numCache>
                <c:formatCode>General</c:formatCode>
                <c:ptCount val="2"/>
                <c:pt idx="0">
                  <c:v>2010</c:v>
                </c:pt>
                <c:pt idx="1">
                  <c:v>2018</c:v>
                </c:pt>
              </c:numCache>
            </c:numRef>
          </c:cat>
          <c:val>
            <c:numRef>
              <c:f>Sheet1!$B$2:$B$3</c:f>
              <c:numCache>
                <c:formatCode>#,##0</c:formatCode>
                <c:ptCount val="2"/>
                <c:pt idx="0">
                  <c:v>10390</c:v>
                </c:pt>
                <c:pt idx="1">
                  <c:v>10001</c:v>
                </c:pt>
              </c:numCache>
            </c:numRef>
          </c:val>
          <c:extLst>
            <c:ext xmlns:c16="http://schemas.microsoft.com/office/drawing/2014/chart" uri="{C3380CC4-5D6E-409C-BE32-E72D297353CC}">
              <c16:uniqueId val="{00000000-CCAD-4855-8B97-E31DAC042C99}"/>
            </c:ext>
          </c:extLst>
        </c:ser>
        <c:ser>
          <c:idx val="1"/>
          <c:order val="1"/>
          <c:tx>
            <c:strRef>
              <c:f>Sheet1!$C$1</c:f>
              <c:strCache>
                <c:ptCount val="1"/>
                <c:pt idx="0">
                  <c:v>1 unit attached</c:v>
                </c:pt>
              </c:strCache>
            </c:strRef>
          </c:tx>
          <c:spPr>
            <a:solidFill>
              <a:schemeClr val="accent2"/>
            </a:solidFill>
            <a:ln>
              <a:noFill/>
            </a:ln>
            <a:effectLst/>
          </c:spPr>
          <c:invertIfNegative val="0"/>
          <c:cat>
            <c:numRef>
              <c:f>Sheet1!$A$2:$A$3</c:f>
              <c:numCache>
                <c:formatCode>General</c:formatCode>
                <c:ptCount val="2"/>
                <c:pt idx="0">
                  <c:v>2010</c:v>
                </c:pt>
                <c:pt idx="1">
                  <c:v>2018</c:v>
                </c:pt>
              </c:numCache>
            </c:numRef>
          </c:cat>
          <c:val>
            <c:numRef>
              <c:f>Sheet1!$C$2:$C$3</c:f>
              <c:numCache>
                <c:formatCode>#,##0</c:formatCode>
                <c:ptCount val="2"/>
                <c:pt idx="0">
                  <c:v>972</c:v>
                </c:pt>
                <c:pt idx="1">
                  <c:v>911</c:v>
                </c:pt>
              </c:numCache>
            </c:numRef>
          </c:val>
          <c:extLst>
            <c:ext xmlns:c16="http://schemas.microsoft.com/office/drawing/2014/chart" uri="{C3380CC4-5D6E-409C-BE32-E72D297353CC}">
              <c16:uniqueId val="{00000001-CCAD-4855-8B97-E31DAC042C99}"/>
            </c:ext>
          </c:extLst>
        </c:ser>
        <c:ser>
          <c:idx val="2"/>
          <c:order val="2"/>
          <c:tx>
            <c:strRef>
              <c:f>Sheet1!$D$1</c:f>
              <c:strCache>
                <c:ptCount val="1"/>
                <c:pt idx="0">
                  <c:v>2-4 units</c:v>
                </c:pt>
              </c:strCache>
            </c:strRef>
          </c:tx>
          <c:spPr>
            <a:solidFill>
              <a:schemeClr val="accent3"/>
            </a:solidFill>
            <a:ln>
              <a:noFill/>
            </a:ln>
            <a:effectLst/>
          </c:spPr>
          <c:invertIfNegative val="0"/>
          <c:cat>
            <c:numRef>
              <c:f>Sheet1!$A$2:$A$3</c:f>
              <c:numCache>
                <c:formatCode>General</c:formatCode>
                <c:ptCount val="2"/>
                <c:pt idx="0">
                  <c:v>2010</c:v>
                </c:pt>
                <c:pt idx="1">
                  <c:v>2018</c:v>
                </c:pt>
              </c:numCache>
            </c:numRef>
          </c:cat>
          <c:val>
            <c:numRef>
              <c:f>Sheet1!$D$2:$D$3</c:f>
              <c:numCache>
                <c:formatCode>#,##0</c:formatCode>
                <c:ptCount val="2"/>
                <c:pt idx="0">
                  <c:v>503</c:v>
                </c:pt>
                <c:pt idx="1">
                  <c:v>187</c:v>
                </c:pt>
              </c:numCache>
            </c:numRef>
          </c:val>
          <c:extLst>
            <c:ext xmlns:c16="http://schemas.microsoft.com/office/drawing/2014/chart" uri="{C3380CC4-5D6E-409C-BE32-E72D297353CC}">
              <c16:uniqueId val="{00000002-CCAD-4855-8B97-E31DAC042C99}"/>
            </c:ext>
          </c:extLst>
        </c:ser>
        <c:ser>
          <c:idx val="3"/>
          <c:order val="3"/>
          <c:tx>
            <c:strRef>
              <c:f>Sheet1!$E$1</c:f>
              <c:strCache>
                <c:ptCount val="1"/>
                <c:pt idx="0">
                  <c:v>5-19 units</c:v>
                </c:pt>
              </c:strCache>
            </c:strRef>
          </c:tx>
          <c:spPr>
            <a:solidFill>
              <a:schemeClr val="accent4"/>
            </a:solidFill>
            <a:ln>
              <a:noFill/>
            </a:ln>
            <a:effectLst/>
          </c:spPr>
          <c:invertIfNegative val="0"/>
          <c:cat>
            <c:numRef>
              <c:f>Sheet1!$A$2:$A$3</c:f>
              <c:numCache>
                <c:formatCode>General</c:formatCode>
                <c:ptCount val="2"/>
                <c:pt idx="0">
                  <c:v>2010</c:v>
                </c:pt>
                <c:pt idx="1">
                  <c:v>2018</c:v>
                </c:pt>
              </c:numCache>
            </c:numRef>
          </c:cat>
          <c:val>
            <c:numRef>
              <c:f>Sheet1!$E$2:$E$3</c:f>
              <c:numCache>
                <c:formatCode>General</c:formatCode>
                <c:ptCount val="2"/>
                <c:pt idx="0">
                  <c:v>4933</c:v>
                </c:pt>
                <c:pt idx="1">
                  <c:v>2990</c:v>
                </c:pt>
              </c:numCache>
            </c:numRef>
          </c:val>
          <c:extLst>
            <c:ext xmlns:c16="http://schemas.microsoft.com/office/drawing/2014/chart" uri="{C3380CC4-5D6E-409C-BE32-E72D297353CC}">
              <c16:uniqueId val="{00000003-CCAD-4855-8B97-E31DAC042C99}"/>
            </c:ext>
          </c:extLst>
        </c:ser>
        <c:ser>
          <c:idx val="4"/>
          <c:order val="4"/>
          <c:tx>
            <c:strRef>
              <c:f>Sheet1!$F$1</c:f>
              <c:strCache>
                <c:ptCount val="1"/>
                <c:pt idx="0">
                  <c:v>20 or more units</c:v>
                </c:pt>
              </c:strCache>
            </c:strRef>
          </c:tx>
          <c:spPr>
            <a:solidFill>
              <a:schemeClr val="accent5"/>
            </a:solidFill>
            <a:ln>
              <a:noFill/>
            </a:ln>
            <a:effectLst/>
          </c:spPr>
          <c:invertIfNegative val="0"/>
          <c:cat>
            <c:numRef>
              <c:f>Sheet1!$A$2:$A$3</c:f>
              <c:numCache>
                <c:formatCode>General</c:formatCode>
                <c:ptCount val="2"/>
                <c:pt idx="0">
                  <c:v>2010</c:v>
                </c:pt>
                <c:pt idx="1">
                  <c:v>2018</c:v>
                </c:pt>
              </c:numCache>
            </c:numRef>
          </c:cat>
          <c:val>
            <c:numRef>
              <c:f>Sheet1!$F$2:$F$3</c:f>
              <c:numCache>
                <c:formatCode>General</c:formatCode>
                <c:ptCount val="2"/>
                <c:pt idx="0">
                  <c:v>4280</c:v>
                </c:pt>
                <c:pt idx="1">
                  <c:v>8163</c:v>
                </c:pt>
              </c:numCache>
            </c:numRef>
          </c:val>
          <c:extLst>
            <c:ext xmlns:c16="http://schemas.microsoft.com/office/drawing/2014/chart" uri="{C3380CC4-5D6E-409C-BE32-E72D297353CC}">
              <c16:uniqueId val="{00000004-CCAD-4855-8B97-E31DAC042C99}"/>
            </c:ext>
          </c:extLst>
        </c:ser>
        <c:dLbls>
          <c:showLegendKey val="0"/>
          <c:showVal val="0"/>
          <c:showCatName val="0"/>
          <c:showSerName val="0"/>
          <c:showPercent val="0"/>
          <c:showBubbleSize val="0"/>
        </c:dLbls>
        <c:gapWidth val="150"/>
        <c:overlap val="100"/>
        <c:axId val="340850208"/>
        <c:axId val="340851840"/>
      </c:barChart>
      <c:catAx>
        <c:axId val="3408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51840"/>
        <c:crosses val="autoZero"/>
        <c:auto val="1"/>
        <c:lblAlgn val="ctr"/>
        <c:lblOffset val="100"/>
        <c:noMultiLvlLbl val="0"/>
      </c:catAx>
      <c:valAx>
        <c:axId val="34085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50208"/>
        <c:crosses val="autoZero"/>
        <c:crossBetween val="between"/>
      </c:valAx>
      <c:spPr>
        <a:noFill/>
        <a:ln>
          <a:noFill/>
        </a:ln>
        <a:effectLst/>
      </c:spPr>
    </c:plotArea>
    <c:legend>
      <c:legendPos val="b"/>
      <c:layout>
        <c:manualLayout>
          <c:xMode val="edge"/>
          <c:yMode val="edge"/>
          <c:x val="0.82282335586095812"/>
          <c:y val="0"/>
          <c:w val="0.17717664413904188"/>
          <c:h val="0.6179105352945805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89173228346451E-2"/>
          <c:y val="0.13359374178188105"/>
          <c:w val="0.43258427657480314"/>
          <c:h val="0.64887637494608918"/>
        </c:manualLayout>
      </c:layout>
      <c:doughnutChart>
        <c:varyColors val="1"/>
        <c:ser>
          <c:idx val="0"/>
          <c:order val="0"/>
          <c:tx>
            <c:strRef>
              <c:f>Sheet1!$B$1</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E6-4D77-BD41-D797E6D3AC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E6-4D77-BD41-D797E6D3AC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E6-4D77-BD41-D797E6D3AC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E6-4D77-BD41-D797E6D3AC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E6-4D77-BD41-D797E6D3AC86}"/>
              </c:ext>
            </c:extLst>
          </c:dPt>
          <c:dPt>
            <c:idx val="5"/>
            <c:bubble3D val="0"/>
            <c:spPr>
              <a:solidFill>
                <a:schemeClr val="accent6">
                  <a:lumMod val="65000"/>
                </a:schemeClr>
              </a:solidFill>
              <a:ln w="19050">
                <a:solidFill>
                  <a:schemeClr val="lt1"/>
                </a:solidFill>
              </a:ln>
              <a:effectLst/>
            </c:spPr>
            <c:extLst>
              <c:ext xmlns:c16="http://schemas.microsoft.com/office/drawing/2014/chart" uri="{C3380CC4-5D6E-409C-BE32-E72D297353CC}">
                <c16:uniqueId val="{0000000B-7DE6-4D77-BD41-D797E6D3AC86}"/>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&lt;$25,000</c:v>
                </c:pt>
                <c:pt idx="1">
                  <c:v>$25,000-$49,999</c:v>
                </c:pt>
                <c:pt idx="2">
                  <c:v>$50,000-$74,999</c:v>
                </c:pt>
                <c:pt idx="3">
                  <c:v>$75,000-$99,999</c:v>
                </c:pt>
                <c:pt idx="4">
                  <c:v>$100,000-$149,999</c:v>
                </c:pt>
                <c:pt idx="5">
                  <c:v>&gt;$150,000</c:v>
                </c:pt>
              </c:strCache>
            </c:strRef>
          </c:cat>
          <c:val>
            <c:numRef>
              <c:f>Sheet1!$B$2:$B$7</c:f>
              <c:numCache>
                <c:formatCode>0.0%</c:formatCode>
                <c:ptCount val="6"/>
                <c:pt idx="0">
                  <c:v>6.1785942784023398E-2</c:v>
                </c:pt>
                <c:pt idx="1">
                  <c:v>8.4909971666209672E-2</c:v>
                </c:pt>
                <c:pt idx="2">
                  <c:v>0.12165249977150169</c:v>
                </c:pt>
                <c:pt idx="3">
                  <c:v>0.10456082624988575</c:v>
                </c:pt>
                <c:pt idx="4">
                  <c:v>0.21140663559089662</c:v>
                </c:pt>
                <c:pt idx="5">
                  <c:v>0.41568412393748289</c:v>
                </c:pt>
              </c:numCache>
            </c:numRef>
          </c:val>
          <c:extLst>
            <c:ext xmlns:c16="http://schemas.microsoft.com/office/drawing/2014/chart" uri="{C3380CC4-5D6E-409C-BE32-E72D297353CC}">
              <c16:uniqueId val="{0000000C-7DE6-4D77-BD41-D797E6D3AC8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64531249999999996"/>
          <c:y val="0.12235020162707912"/>
          <c:w val="0.27187499999999998"/>
          <c:h val="0.619837314232448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4539804381745"/>
          <c:y val="0.15937499019592827"/>
          <c:w val="0.5329905907878757"/>
          <c:h val="0.68273710120957798"/>
        </c:manualLayout>
      </c:layout>
      <c:doughnutChart>
        <c:varyColors val="1"/>
        <c:ser>
          <c:idx val="0"/>
          <c:order val="0"/>
          <c:tx>
            <c:strRef>
              <c:f>Sheet1!$B$1</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62-4EF8-823A-C1E781E445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62-4EF8-823A-C1E781E445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62-4EF8-823A-C1E781E445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62-4EF8-823A-C1E781E445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062-4EF8-823A-C1E781E4459B}"/>
              </c:ext>
            </c:extLst>
          </c:dPt>
          <c:dPt>
            <c:idx val="5"/>
            <c:bubble3D val="0"/>
            <c:spPr>
              <a:solidFill>
                <a:schemeClr val="accent6">
                  <a:lumMod val="65000"/>
                </a:schemeClr>
              </a:solidFill>
              <a:ln w="19050">
                <a:solidFill>
                  <a:schemeClr val="lt1"/>
                </a:solidFill>
              </a:ln>
              <a:effectLst/>
            </c:spPr>
            <c:extLst>
              <c:ext xmlns:c16="http://schemas.microsoft.com/office/drawing/2014/chart" uri="{C3380CC4-5D6E-409C-BE32-E72D297353CC}">
                <c16:uniqueId val="{0000000B-D062-4EF8-823A-C1E781E4459B}"/>
              </c:ext>
            </c:extLst>
          </c:dPt>
          <c:dLbls>
            <c:dLbl>
              <c:idx val="5"/>
              <c:layout>
                <c:manualLayout>
                  <c:x val="3.6593061300346395E-3"/>
                  <c:y val="2.3436575822061035E-3"/>
                </c:manualLayout>
              </c:layout>
              <c:spPr>
                <a:noFill/>
                <a:ln>
                  <a:noFill/>
                </a:ln>
                <a:effectLst/>
              </c:spPr>
              <c:txPr>
                <a:bodyPr rot="0" spcFirstLastPara="1" vertOverflow="ellipsis" vert="horz" wrap="none" lIns="182880" tIns="182880" rIns="182880" bIns="18288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7223454020777768E-2"/>
                      <c:h val="6.7124995870755655E-2"/>
                    </c:manualLayout>
                  </c15:layout>
                </c:ext>
                <c:ext xmlns:c16="http://schemas.microsoft.com/office/drawing/2014/chart" uri="{C3380CC4-5D6E-409C-BE32-E72D297353CC}">
                  <c16:uniqueId val="{0000000B-D062-4EF8-823A-C1E781E4459B}"/>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&lt;$25,000</c:v>
                </c:pt>
                <c:pt idx="1">
                  <c:v>$25,000-$49,999</c:v>
                </c:pt>
                <c:pt idx="2">
                  <c:v>$50,000-$74,999</c:v>
                </c:pt>
                <c:pt idx="3">
                  <c:v>$75,000-$99,999</c:v>
                </c:pt>
                <c:pt idx="4">
                  <c:v>$100,000-$149,999</c:v>
                </c:pt>
                <c:pt idx="5">
                  <c:v>&gt;$150,000</c:v>
                </c:pt>
              </c:strCache>
            </c:strRef>
          </c:cat>
          <c:val>
            <c:numRef>
              <c:f>Sheet1!$B$2:$B$7</c:f>
              <c:numCache>
                <c:formatCode>0.0%</c:formatCode>
                <c:ptCount val="6"/>
                <c:pt idx="0">
                  <c:v>0.1380449141347424</c:v>
                </c:pt>
                <c:pt idx="1">
                  <c:v>0.19660942316160282</c:v>
                </c:pt>
                <c:pt idx="2">
                  <c:v>0.19660942316160282</c:v>
                </c:pt>
                <c:pt idx="3">
                  <c:v>0.16028181417877588</c:v>
                </c:pt>
                <c:pt idx="4">
                  <c:v>0.1973800088066931</c:v>
                </c:pt>
                <c:pt idx="5">
                  <c:v>0.111074416556583</c:v>
                </c:pt>
              </c:numCache>
            </c:numRef>
          </c:val>
          <c:extLst>
            <c:ext xmlns:c16="http://schemas.microsoft.com/office/drawing/2014/chart" uri="{C3380CC4-5D6E-409C-BE32-E72D297353CC}">
              <c16:uniqueId val="{0000000C-D062-4EF8-823A-C1E781E4459B}"/>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54738314923534E-2"/>
          <c:y val="3.9593818892724932E-2"/>
          <c:w val="0.79519906256738504"/>
          <c:h val="0.64842243185435411"/>
        </c:manualLayout>
      </c:layout>
      <c:barChart>
        <c:barDir val="col"/>
        <c:grouping val="clustered"/>
        <c:varyColors val="0"/>
        <c:ser>
          <c:idx val="0"/>
          <c:order val="0"/>
          <c:tx>
            <c:strRef>
              <c:f>Sheet1!$B$1</c:f>
              <c:strCache>
                <c:ptCount val="1"/>
                <c:pt idx="0">
                  <c:v>Own</c:v>
                </c:pt>
              </c:strCache>
            </c:strRef>
          </c:tx>
          <c:spPr>
            <a:solidFill>
              <a:schemeClr val="accent1"/>
            </a:solidFill>
            <a:ln>
              <a:noFill/>
            </a:ln>
            <a:effectLst/>
          </c:spPr>
          <c:invertIfNegative val="0"/>
          <c:cat>
            <c:strRef>
              <c:f>Sheet1!$A$2:$A$9</c:f>
              <c:strCache>
                <c:ptCount val="8"/>
                <c:pt idx="0">
                  <c:v>&lt;$300</c:v>
                </c:pt>
                <c:pt idx="1">
                  <c:v>$300-499</c:v>
                </c:pt>
                <c:pt idx="2">
                  <c:v>$500-$799</c:v>
                </c:pt>
                <c:pt idx="3">
                  <c:v>$800-999</c:v>
                </c:pt>
                <c:pt idx="4">
                  <c:v>$1000-1499</c:v>
                </c:pt>
                <c:pt idx="5">
                  <c:v>$1500-1999</c:v>
                </c:pt>
                <c:pt idx="6">
                  <c:v>$2000-2499</c:v>
                </c:pt>
                <c:pt idx="7">
                  <c:v>&gt;$2500</c:v>
                </c:pt>
              </c:strCache>
            </c:strRef>
          </c:cat>
          <c:val>
            <c:numRef>
              <c:f>Sheet1!$B$2:$B$9</c:f>
              <c:numCache>
                <c:formatCode>0.0%</c:formatCode>
                <c:ptCount val="8"/>
                <c:pt idx="0">
                  <c:v>3.9301709167352166E-3</c:v>
                </c:pt>
                <c:pt idx="1">
                  <c:v>5.803857051457819E-2</c:v>
                </c:pt>
                <c:pt idx="2">
                  <c:v>0.14303994150443286</c:v>
                </c:pt>
                <c:pt idx="3">
                  <c:v>9.0759528379489987E-2</c:v>
                </c:pt>
                <c:pt idx="4">
                  <c:v>0.14285714285714285</c:v>
                </c:pt>
                <c:pt idx="5">
                  <c:v>0.13819577735124761</c:v>
                </c:pt>
                <c:pt idx="6">
                  <c:v>0.15492185357828353</c:v>
                </c:pt>
                <c:pt idx="7">
                  <c:v>0.26825701489808973</c:v>
                </c:pt>
              </c:numCache>
            </c:numRef>
          </c:val>
          <c:extLst>
            <c:ext xmlns:c16="http://schemas.microsoft.com/office/drawing/2014/chart" uri="{C3380CC4-5D6E-409C-BE32-E72D297353CC}">
              <c16:uniqueId val="{00000000-29B8-4BAD-B826-D25AE7A0445D}"/>
            </c:ext>
          </c:extLst>
        </c:ser>
        <c:ser>
          <c:idx val="1"/>
          <c:order val="1"/>
          <c:tx>
            <c:strRef>
              <c:f>Sheet1!$C$1</c:f>
              <c:strCache>
                <c:ptCount val="1"/>
                <c:pt idx="0">
                  <c:v>Rent</c:v>
                </c:pt>
              </c:strCache>
            </c:strRef>
          </c:tx>
          <c:spPr>
            <a:solidFill>
              <a:schemeClr val="accent2"/>
            </a:solidFill>
            <a:ln>
              <a:noFill/>
            </a:ln>
            <a:effectLst/>
          </c:spPr>
          <c:invertIfNegative val="0"/>
          <c:cat>
            <c:strRef>
              <c:f>Sheet1!$A$2:$A$9</c:f>
              <c:strCache>
                <c:ptCount val="8"/>
                <c:pt idx="0">
                  <c:v>&lt;$300</c:v>
                </c:pt>
                <c:pt idx="1">
                  <c:v>$300-499</c:v>
                </c:pt>
                <c:pt idx="2">
                  <c:v>$500-$799</c:v>
                </c:pt>
                <c:pt idx="3">
                  <c:v>$800-999</c:v>
                </c:pt>
                <c:pt idx="4">
                  <c:v>$1000-1499</c:v>
                </c:pt>
                <c:pt idx="5">
                  <c:v>$1500-1999</c:v>
                </c:pt>
                <c:pt idx="6">
                  <c:v>$2000-2499</c:v>
                </c:pt>
                <c:pt idx="7">
                  <c:v>&gt;$2500</c:v>
                </c:pt>
              </c:strCache>
            </c:strRef>
          </c:cat>
          <c:val>
            <c:numRef>
              <c:f>Sheet1!$C$2:$C$9</c:f>
              <c:numCache>
                <c:formatCode>0.0%</c:formatCode>
                <c:ptCount val="8"/>
                <c:pt idx="0">
                  <c:v>0</c:v>
                </c:pt>
                <c:pt idx="1">
                  <c:v>0</c:v>
                </c:pt>
                <c:pt idx="2">
                  <c:v>1.3980625275209159E-2</c:v>
                </c:pt>
                <c:pt idx="3">
                  <c:v>5.0528401585204753E-2</c:v>
                </c:pt>
                <c:pt idx="4">
                  <c:v>0.47919418758256277</c:v>
                </c:pt>
                <c:pt idx="5">
                  <c:v>0.36360634081902243</c:v>
                </c:pt>
                <c:pt idx="6">
                  <c:v>5.0748568912373407E-2</c:v>
                </c:pt>
                <c:pt idx="7">
                  <c:v>2.5979744605900485E-2</c:v>
                </c:pt>
              </c:numCache>
            </c:numRef>
          </c:val>
          <c:extLst>
            <c:ext xmlns:c16="http://schemas.microsoft.com/office/drawing/2014/chart" uri="{C3380CC4-5D6E-409C-BE32-E72D297353CC}">
              <c16:uniqueId val="{00000001-29B8-4BAD-B826-D25AE7A0445D}"/>
            </c:ext>
          </c:extLst>
        </c:ser>
        <c:dLbls>
          <c:showLegendKey val="0"/>
          <c:showVal val="0"/>
          <c:showCatName val="0"/>
          <c:showSerName val="0"/>
          <c:showPercent val="0"/>
          <c:showBubbleSize val="0"/>
        </c:dLbls>
        <c:gapWidth val="219"/>
        <c:overlap val="-27"/>
        <c:axId val="340840960"/>
        <c:axId val="504232592"/>
      </c:barChart>
      <c:catAx>
        <c:axId val="3408409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Condensed" panose="020B0606020104020203" pitchFamily="34" charset="0"/>
                    <a:ea typeface="+mn-ea"/>
                    <a:cs typeface="+mn-cs"/>
                  </a:defRPr>
                </a:pPr>
                <a:r>
                  <a:rPr lang="en-US" sz="1600" dirty="0">
                    <a:latin typeface="Tw Cen MT Condensed" panose="020B0606020104020203" pitchFamily="34" charset="0"/>
                  </a:rPr>
                  <a:t>Costs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504232592"/>
        <c:crosses val="autoZero"/>
        <c:auto val="1"/>
        <c:lblAlgn val="ctr"/>
        <c:lblOffset val="100"/>
        <c:noMultiLvlLbl val="0"/>
      </c:catAx>
      <c:valAx>
        <c:axId val="504232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40960"/>
        <c:crosses val="autoZero"/>
        <c:crossBetween val="between"/>
      </c:valAx>
      <c:spPr>
        <a:noFill/>
        <a:ln>
          <a:noFill/>
        </a:ln>
        <a:effectLst/>
      </c:spPr>
    </c:plotArea>
    <c:legend>
      <c:legendPos val="b"/>
      <c:layout>
        <c:manualLayout>
          <c:xMode val="edge"/>
          <c:yMode val="edge"/>
          <c:x val="0.91645610101314712"/>
          <c:y val="0.30010710868932239"/>
          <c:w val="8.354389898685291E-2"/>
          <c:h val="0.355826066872601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DataViz!$J$123:$J$123</c:f>
              <c:strCache>
                <c:ptCount val="1"/>
                <c:pt idx="0">
                  <c:v>Owners</c:v>
                </c:pt>
              </c:strCache>
            </c:strRef>
          </c:tx>
          <c:spPr>
            <a:solidFill>
              <a:schemeClr val="accent2"/>
            </a:solidFill>
            <a:ln>
              <a:noFill/>
            </a:ln>
            <a:effectLst/>
          </c:spPr>
          <c:invertIfNegative val="0"/>
          <c:cat>
            <c:strRef>
              <c:f>DataViz!$I$125:$I$129</c:f>
              <c:strCache>
                <c:ptCount val="5"/>
                <c:pt idx="0">
                  <c:v>&lt;30% AMI</c:v>
                </c:pt>
                <c:pt idx="1">
                  <c:v>30-50% AMI</c:v>
                </c:pt>
                <c:pt idx="2">
                  <c:v>50-80% AMI</c:v>
                </c:pt>
                <c:pt idx="3">
                  <c:v>80-100% AMI</c:v>
                </c:pt>
                <c:pt idx="4">
                  <c:v>&gt;100% AMI</c:v>
                </c:pt>
              </c:strCache>
            </c:strRef>
          </c:cat>
          <c:val>
            <c:numRef>
              <c:f>DataViz!$K$125:$K$129</c:f>
              <c:numCache>
                <c:formatCode>General</c:formatCode>
                <c:ptCount val="5"/>
                <c:pt idx="0">
                  <c:v>835</c:v>
                </c:pt>
                <c:pt idx="1">
                  <c:v>345</c:v>
                </c:pt>
                <c:pt idx="2">
                  <c:v>175</c:v>
                </c:pt>
                <c:pt idx="3">
                  <c:v>10</c:v>
                </c:pt>
                <c:pt idx="4">
                  <c:v>10</c:v>
                </c:pt>
              </c:numCache>
            </c:numRef>
          </c:val>
          <c:extLst>
            <c:ext xmlns:c16="http://schemas.microsoft.com/office/drawing/2014/chart" uri="{C3380CC4-5D6E-409C-BE32-E72D297353CC}">
              <c16:uniqueId val="{00000000-7C4A-4DDE-B07B-4C4CDA4E0E88}"/>
            </c:ext>
          </c:extLst>
        </c:ser>
        <c:ser>
          <c:idx val="1"/>
          <c:order val="1"/>
          <c:tx>
            <c:strRef>
              <c:f>DataViz!$K$123:$K$123</c:f>
              <c:strCache>
                <c:ptCount val="1"/>
                <c:pt idx="0">
                  <c:v>Renters</c:v>
                </c:pt>
              </c:strCache>
            </c:strRef>
          </c:tx>
          <c:spPr>
            <a:solidFill>
              <a:srgbClr val="00C5FF"/>
            </a:solidFill>
            <a:ln>
              <a:noFill/>
            </a:ln>
            <a:effectLst/>
          </c:spPr>
          <c:invertIfNegative val="0"/>
          <c:cat>
            <c:strRef>
              <c:f>DataViz!$I$125:$I$129</c:f>
              <c:strCache>
                <c:ptCount val="5"/>
                <c:pt idx="0">
                  <c:v>&lt;30% AMI</c:v>
                </c:pt>
                <c:pt idx="1">
                  <c:v>30-50% AMI</c:v>
                </c:pt>
                <c:pt idx="2">
                  <c:v>50-80% AMI</c:v>
                </c:pt>
                <c:pt idx="3">
                  <c:v>80-100% AMI</c:v>
                </c:pt>
                <c:pt idx="4">
                  <c:v>&gt;100% AMI</c:v>
                </c:pt>
              </c:strCache>
            </c:strRef>
          </c:cat>
          <c:val>
            <c:numRef>
              <c:f>DataViz!$J$125:$J$129</c:f>
              <c:numCache>
                <c:formatCode>General</c:formatCode>
                <c:ptCount val="5"/>
                <c:pt idx="0">
                  <c:v>290</c:v>
                </c:pt>
                <c:pt idx="1">
                  <c:v>250</c:v>
                </c:pt>
                <c:pt idx="2">
                  <c:v>225</c:v>
                </c:pt>
                <c:pt idx="3">
                  <c:v>70</c:v>
                </c:pt>
                <c:pt idx="4">
                  <c:v>140</c:v>
                </c:pt>
              </c:numCache>
            </c:numRef>
          </c:val>
          <c:extLst>
            <c:ext xmlns:c16="http://schemas.microsoft.com/office/drawing/2014/chart" uri="{C3380CC4-5D6E-409C-BE32-E72D297353CC}">
              <c16:uniqueId val="{00000001-7C4A-4DDE-B07B-4C4CDA4E0E88}"/>
            </c:ext>
          </c:extLst>
        </c:ser>
        <c:dLbls>
          <c:showLegendKey val="0"/>
          <c:showVal val="0"/>
          <c:showCatName val="0"/>
          <c:showSerName val="0"/>
          <c:showPercent val="0"/>
          <c:showBubbleSize val="0"/>
        </c:dLbls>
        <c:gapWidth val="150"/>
        <c:overlap val="100"/>
        <c:axId val="1623609664"/>
        <c:axId val="1623455696"/>
      </c:barChart>
      <c:catAx>
        <c:axId val="16236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1623455696"/>
        <c:crosses val="autoZero"/>
        <c:auto val="1"/>
        <c:lblAlgn val="ctr"/>
        <c:lblOffset val="100"/>
        <c:noMultiLvlLbl val="0"/>
      </c:catAx>
      <c:valAx>
        <c:axId val="162345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1623609664"/>
        <c:crosses val="autoZero"/>
        <c:crossBetween val="between"/>
      </c:valAx>
      <c:spPr>
        <a:noFill/>
        <a:ln>
          <a:noFill/>
        </a:ln>
        <a:effectLst/>
      </c:spPr>
    </c:plotArea>
    <c:legend>
      <c:legendPos val="b"/>
      <c:layout>
        <c:manualLayout>
          <c:xMode val="edge"/>
          <c:yMode val="edge"/>
          <c:x val="0.7275607060489292"/>
          <c:y val="6.4030352155276929E-2"/>
          <c:w val="0.22846709084658121"/>
          <c:h val="5.752312863717866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Sheet1!$A$2:$A$4</c:f>
              <c:strCache>
                <c:ptCount val="3"/>
                <c:pt idx="0">
                  <c:v>2010</c:v>
                </c:pt>
                <c:pt idx="1">
                  <c:v>2019</c:v>
                </c:pt>
                <c:pt idx="2">
                  <c:v>2024 (Projected)</c:v>
                </c:pt>
              </c:strCache>
            </c:strRef>
          </c:cat>
          <c:val>
            <c:numRef>
              <c:f>Sheet1!$B$2:$B$4</c:f>
              <c:numCache>
                <c:formatCode>General</c:formatCode>
                <c:ptCount val="3"/>
                <c:pt idx="0">
                  <c:v>76809</c:v>
                </c:pt>
                <c:pt idx="1">
                  <c:v>94561</c:v>
                </c:pt>
                <c:pt idx="2">
                  <c:v>103174</c:v>
                </c:pt>
              </c:numCache>
            </c:numRef>
          </c:val>
          <c:extLst>
            <c:ext xmlns:c16="http://schemas.microsoft.com/office/drawing/2014/chart" uri="{C3380CC4-5D6E-409C-BE32-E72D297353CC}">
              <c16:uniqueId val="{00000001-4CA8-4226-8565-5E268649B042}"/>
            </c:ext>
          </c:extLst>
        </c:ser>
        <c:dLbls>
          <c:showLegendKey val="0"/>
          <c:showVal val="0"/>
          <c:showCatName val="0"/>
          <c:showSerName val="0"/>
          <c:showPercent val="0"/>
          <c:showBubbleSize val="0"/>
        </c:dLbls>
        <c:gapWidth val="219"/>
        <c:overlap val="-27"/>
        <c:axId val="504221168"/>
        <c:axId val="504221712"/>
      </c:barChart>
      <c:catAx>
        <c:axId val="50422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4221712"/>
        <c:crosses val="autoZero"/>
        <c:auto val="1"/>
        <c:lblAlgn val="ctr"/>
        <c:lblOffset val="100"/>
        <c:noMultiLvlLbl val="0"/>
      </c:catAx>
      <c:valAx>
        <c:axId val="5042217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422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15403451735702"/>
          <c:y val="0.10781249336783383"/>
          <c:w val="0.41124541240173113"/>
          <c:h val="0.70602843835947093"/>
        </c:manualLayout>
      </c:layout>
      <c:doughnutChart>
        <c:varyColors val="1"/>
        <c:ser>
          <c:idx val="0"/>
          <c:order val="0"/>
          <c:tx>
            <c:strRef>
              <c:f>Sheet1!$B$1</c:f>
              <c:strCache>
                <c:ptCount val="1"/>
                <c:pt idx="0">
                  <c:v>Income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6B-484E-8463-EBEB7D6A82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6B-484E-8463-EBEB7D6A82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6B-484E-8463-EBEB7D6A82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6B-484E-8463-EBEB7D6A82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06B-484E-8463-EBEB7D6A82B3}"/>
              </c:ext>
            </c:extLst>
          </c:dPt>
          <c:dPt>
            <c:idx val="5"/>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B-306B-484E-8463-EBEB7D6A82B3}"/>
              </c:ext>
            </c:extLst>
          </c:dPt>
          <c:dPt>
            <c:idx val="6"/>
            <c:bubble3D val="0"/>
            <c:spPr>
              <a:solidFill>
                <a:schemeClr val="accent6">
                  <a:lumMod val="65000"/>
                </a:schemeClr>
              </a:solidFill>
              <a:ln w="19050">
                <a:solidFill>
                  <a:schemeClr val="lt1"/>
                </a:solidFill>
              </a:ln>
              <a:effectLst/>
            </c:spPr>
            <c:extLst>
              <c:ext xmlns:c16="http://schemas.microsoft.com/office/drawing/2014/chart" uri="{C3380CC4-5D6E-409C-BE32-E72D297353CC}">
                <c16:uniqueId val="{0000000D-306B-484E-8463-EBEB7D6A82B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&lt;$25,000</c:v>
                </c:pt>
                <c:pt idx="1">
                  <c:v>$25,000-$49,999</c:v>
                </c:pt>
                <c:pt idx="2">
                  <c:v>$50,000-$74,999</c:v>
                </c:pt>
                <c:pt idx="3">
                  <c:v>$75,000-$99,999</c:v>
                </c:pt>
                <c:pt idx="4">
                  <c:v>$100,000-$149,999</c:v>
                </c:pt>
                <c:pt idx="5">
                  <c:v>$150,000-$199,999</c:v>
                </c:pt>
                <c:pt idx="6">
                  <c:v>&gt;$200,000</c:v>
                </c:pt>
              </c:strCache>
            </c:strRef>
          </c:cat>
          <c:val>
            <c:numRef>
              <c:f>Sheet1!$B$2:$B$8</c:f>
              <c:numCache>
                <c:formatCode>0.0%</c:formatCode>
                <c:ptCount val="7"/>
                <c:pt idx="0">
                  <c:v>7.8617546524876569E-2</c:v>
                </c:pt>
                <c:pt idx="1">
                  <c:v>0.1416635017090771</c:v>
                </c:pt>
                <c:pt idx="2">
                  <c:v>0.15424420812761108</c:v>
                </c:pt>
                <c:pt idx="3">
                  <c:v>0.1517755412077478</c:v>
                </c:pt>
                <c:pt idx="4">
                  <c:v>0.19179642992783896</c:v>
                </c:pt>
                <c:pt idx="5">
                  <c:v>0.11536270413976453</c:v>
                </c:pt>
                <c:pt idx="6">
                  <c:v>0.16654006836308394</c:v>
                </c:pt>
              </c:numCache>
            </c:numRef>
          </c:val>
          <c:extLst>
            <c:ext xmlns:c16="http://schemas.microsoft.com/office/drawing/2014/chart" uri="{C3380CC4-5D6E-409C-BE32-E72D297353CC}">
              <c16:uniqueId val="{0000000E-306B-484E-8463-EBEB7D6A82B3}"/>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7.3208082127549146E-2"/>
          <c:y val="0.10828770249214428"/>
          <c:w val="0.20512301782753969"/>
          <c:h val="0.673743560916365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89173228346451E-2"/>
          <c:y val="0.1476562409168159"/>
          <c:w val="0.45133427657480318"/>
          <c:h val="0.67700137321595888"/>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6B-4BE9-83E5-2E5032D9F8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6B-4BE9-83E5-2E5032D9F8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6B-4BE9-83E5-2E5032D9F8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6B-4BE9-83E5-2E5032D9F8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C6B-4BE9-83E5-2E5032D9F83C}"/>
              </c:ext>
            </c:extLst>
          </c:dPt>
          <c:dPt>
            <c:idx val="5"/>
            <c:bubble3D val="0"/>
            <c:spPr>
              <a:solidFill>
                <a:schemeClr val="accent6">
                  <a:lumMod val="65000"/>
                </a:schemeClr>
              </a:solidFill>
              <a:ln w="19050">
                <a:solidFill>
                  <a:schemeClr val="lt1"/>
                </a:solidFill>
              </a:ln>
              <a:effectLst/>
            </c:spPr>
            <c:extLst>
              <c:ext xmlns:c16="http://schemas.microsoft.com/office/drawing/2014/chart" uri="{C3380CC4-5D6E-409C-BE32-E72D297353CC}">
                <c16:uniqueId val="{0000000B-DC6B-4BE9-83E5-2E5032D9F83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C6B-4BE9-83E5-2E5032D9F83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&lt;$25,000</c:v>
                </c:pt>
                <c:pt idx="1">
                  <c:v>$25,000-$49,999</c:v>
                </c:pt>
                <c:pt idx="2">
                  <c:v>$50,000-$74,999</c:v>
                </c:pt>
                <c:pt idx="3">
                  <c:v>$75,000-$99,999</c:v>
                </c:pt>
                <c:pt idx="4">
                  <c:v>$100,000-$149,999</c:v>
                </c:pt>
                <c:pt idx="5">
                  <c:v>$150,000-$199,999</c:v>
                </c:pt>
                <c:pt idx="6">
                  <c:v>&gt;$200,000</c:v>
                </c:pt>
              </c:strCache>
            </c:strRef>
          </c:cat>
          <c:val>
            <c:numRef>
              <c:f>Sheet1!$B$2:$B$8</c:f>
              <c:numCache>
                <c:formatCode>0.00%</c:formatCode>
                <c:ptCount val="7"/>
                <c:pt idx="0">
                  <c:v>7.9000000000000001E-2</c:v>
                </c:pt>
                <c:pt idx="1">
                  <c:v>0.14199999999999999</c:v>
                </c:pt>
                <c:pt idx="2">
                  <c:v>0.154</c:v>
                </c:pt>
                <c:pt idx="3">
                  <c:v>0.152</c:v>
                </c:pt>
                <c:pt idx="4">
                  <c:v>0.192</c:v>
                </c:pt>
                <c:pt idx="5">
                  <c:v>0.115</c:v>
                </c:pt>
                <c:pt idx="6">
                  <c:v>0.16700000000000001</c:v>
                </c:pt>
              </c:numCache>
            </c:numRef>
          </c:val>
          <c:extLst>
            <c:ext xmlns:c16="http://schemas.microsoft.com/office/drawing/2014/chart" uri="{C3380CC4-5D6E-409C-BE32-E72D297353CC}">
              <c16:uniqueId val="{0000000E-DC6B-4BE9-83E5-2E5032D9F83C}"/>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61093750000000002"/>
          <c:y val="0.18563144773428591"/>
          <c:w val="0.27187499999999998"/>
          <c:h val="0.619837314232448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00061806032784E-2"/>
          <c:y val="0.17812498904250806"/>
          <c:w val="0.52567183445779975"/>
          <c:h val="0.67336210178628808"/>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1B-439A-A00E-283284282E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1B-439A-A00E-283284282E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1B-439A-A00E-283284282E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1B-439A-A00E-283284282E7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1B-439A-A00E-283284282E7E}"/>
              </c:ext>
            </c:extLst>
          </c:dPt>
          <c:dPt>
            <c:idx val="5"/>
            <c:bubble3D val="0"/>
            <c:spPr>
              <a:solidFill>
                <a:schemeClr val="accent6">
                  <a:lumMod val="65000"/>
                </a:schemeClr>
              </a:solidFill>
              <a:ln w="19050">
                <a:solidFill>
                  <a:schemeClr val="lt1"/>
                </a:solidFill>
              </a:ln>
              <a:effectLst/>
            </c:spPr>
            <c:extLst>
              <c:ext xmlns:c16="http://schemas.microsoft.com/office/drawing/2014/chart" uri="{C3380CC4-5D6E-409C-BE32-E72D297353CC}">
                <c16:uniqueId val="{0000000B-CE1B-439A-A00E-283284282E7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1B-439A-A00E-283284282E7E}"/>
              </c:ext>
            </c:extLst>
          </c:dPt>
          <c:dLbls>
            <c:dLbl>
              <c:idx val="5"/>
              <c:layout>
                <c:manualLayout>
                  <c:x val="-7.3188283650791591E-3"/>
                  <c:y val="2.3436575822061035E-3"/>
                </c:manualLayout>
              </c:layout>
              <c:showLegendKey val="0"/>
              <c:showVal val="0"/>
              <c:showCatName val="0"/>
              <c:showSerName val="0"/>
              <c:showPercent val="1"/>
              <c:showBubbleSize val="0"/>
              <c:extLst>
                <c:ext xmlns:c15="http://schemas.microsoft.com/office/drawing/2012/chart" uri="{CE6537A1-D6FC-4f65-9D91-7224C49458BB}">
                  <c15:layout>
                    <c:manualLayout>
                      <c:w val="5.7223454020777768E-2"/>
                      <c:h val="6.7124995870755655E-2"/>
                    </c:manualLayout>
                  </c15:layout>
                </c:ext>
                <c:ext xmlns:c16="http://schemas.microsoft.com/office/drawing/2014/chart" uri="{C3380CC4-5D6E-409C-BE32-E72D297353CC}">
                  <c16:uniqueId val="{0000000B-CE1B-439A-A00E-283284282E7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&lt;$25,000</c:v>
                </c:pt>
                <c:pt idx="1">
                  <c:v>$25,000-$49,999</c:v>
                </c:pt>
                <c:pt idx="2">
                  <c:v>$50,000-$74,999</c:v>
                </c:pt>
                <c:pt idx="3">
                  <c:v>$75,000-$99,999</c:v>
                </c:pt>
                <c:pt idx="4">
                  <c:v>$100,000-$149,999</c:v>
                </c:pt>
                <c:pt idx="5">
                  <c:v>$150,000-$199,999</c:v>
                </c:pt>
                <c:pt idx="6">
                  <c:v>&gt;$200,000</c:v>
                </c:pt>
              </c:strCache>
            </c:strRef>
          </c:cat>
          <c:val>
            <c:numRef>
              <c:f>Sheet1!$B$2:$B$8</c:f>
              <c:numCache>
                <c:formatCode>0.0%</c:formatCode>
                <c:ptCount val="7"/>
                <c:pt idx="0">
                  <c:v>0.15165520225138485</c:v>
                </c:pt>
                <c:pt idx="1">
                  <c:v>0.20683579226747367</c:v>
                </c:pt>
                <c:pt idx="2">
                  <c:v>0.18245103045809719</c:v>
                </c:pt>
                <c:pt idx="3">
                  <c:v>0.13378573761910115</c:v>
                </c:pt>
                <c:pt idx="4">
                  <c:v>0.16117455860593952</c:v>
                </c:pt>
                <c:pt idx="5">
                  <c:v>7.3599740995246729E-2</c:v>
                </c:pt>
                <c:pt idx="6">
                  <c:v>9.0497937802756931E-2</c:v>
                </c:pt>
              </c:numCache>
            </c:numRef>
          </c:val>
          <c:extLst>
            <c:ext xmlns:c16="http://schemas.microsoft.com/office/drawing/2014/chart" uri="{C3380CC4-5D6E-409C-BE32-E72D297353CC}">
              <c16:uniqueId val="{0000000E-CE1B-439A-A00E-283284282E7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11414849268984"/>
          <c:y val="3.1749566189761533E-2"/>
          <c:w val="0.61082136704324352"/>
          <c:h val="0.82589850679072252"/>
        </c:manualLayout>
      </c:layout>
      <c:barChart>
        <c:barDir val="col"/>
        <c:grouping val="clustered"/>
        <c:varyColors val="0"/>
        <c:ser>
          <c:idx val="0"/>
          <c:order val="0"/>
          <c:tx>
            <c:strRef>
              <c:f>Sheet1!$B$1</c:f>
              <c:strCache>
                <c:ptCount val="1"/>
                <c:pt idx="0">
                  <c:v>Dunwoody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2018</c:v>
                </c:pt>
              </c:numCache>
            </c:numRef>
          </c:cat>
          <c:val>
            <c:numRef>
              <c:f>Sheet1!$B$2:$B$4</c:f>
              <c:numCache>
                <c:formatCode>General</c:formatCode>
                <c:ptCount val="3"/>
                <c:pt idx="0">
                  <c:v>38740</c:v>
                </c:pt>
                <c:pt idx="1">
                  <c:v>46267</c:v>
                </c:pt>
                <c:pt idx="2">
                  <c:v>49459</c:v>
                </c:pt>
              </c:numCache>
            </c:numRef>
          </c:val>
          <c:extLst>
            <c:ext xmlns:c16="http://schemas.microsoft.com/office/drawing/2014/chart" uri="{C3380CC4-5D6E-409C-BE32-E72D297353CC}">
              <c16:uniqueId val="{00000000-4C7F-4A92-90CA-B3E3A416AD1B}"/>
            </c:ext>
          </c:extLst>
        </c:ser>
        <c:ser>
          <c:idx val="1"/>
          <c:order val="1"/>
          <c:tx>
            <c:strRef>
              <c:f>Sheet1!$C$1</c:f>
              <c:strCache>
                <c:ptCount val="1"/>
                <c:pt idx="0">
                  <c:v>Marietta</c:v>
                </c:pt>
              </c:strCache>
            </c:strRef>
          </c:tx>
          <c:spPr>
            <a:solidFill>
              <a:schemeClr val="accent2"/>
            </a:solidFill>
            <a:ln>
              <a:noFill/>
            </a:ln>
            <a:effectLst/>
          </c:spPr>
          <c:invertIfNegative val="0"/>
          <c:dLbls>
            <c:dLbl>
              <c:idx val="1"/>
              <c:layout>
                <c:manualLayout>
                  <c:x val="-3.8466470060264137E-3"/>
                  <c:y val="-4.73032745798617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8-4C3F-87D1-DE89FAFED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2018</c:v>
                </c:pt>
              </c:numCache>
            </c:numRef>
          </c:cat>
          <c:val>
            <c:numRef>
              <c:f>Sheet1!$C$2:$C$4</c:f>
              <c:numCache>
                <c:formatCode>General</c:formatCode>
                <c:ptCount val="3"/>
                <c:pt idx="0">
                  <c:v>59752</c:v>
                </c:pt>
                <c:pt idx="1">
                  <c:v>56579</c:v>
                </c:pt>
                <c:pt idx="2">
                  <c:v>60806</c:v>
                </c:pt>
              </c:numCache>
            </c:numRef>
          </c:val>
          <c:extLst>
            <c:ext xmlns:c16="http://schemas.microsoft.com/office/drawing/2014/chart" uri="{C3380CC4-5D6E-409C-BE32-E72D297353CC}">
              <c16:uniqueId val="{00000001-4C7F-4A92-90CA-B3E3A416AD1B}"/>
            </c:ext>
          </c:extLst>
        </c:ser>
        <c:ser>
          <c:idx val="2"/>
          <c:order val="2"/>
          <c:tx>
            <c:strRef>
              <c:f>Sheet1!$E$1</c:f>
              <c:strCache>
                <c:ptCount val="1"/>
                <c:pt idx="0">
                  <c:v>Alpharetta</c:v>
                </c:pt>
              </c:strCache>
            </c:strRef>
          </c:tx>
          <c:spPr>
            <a:solidFill>
              <a:schemeClr val="accent3"/>
            </a:solidFill>
            <a:ln>
              <a:noFill/>
            </a:ln>
            <a:effectLst/>
          </c:spPr>
          <c:invertIfNegative val="0"/>
          <c:dLbls>
            <c:dLbl>
              <c:idx val="1"/>
              <c:layout>
                <c:manualLayout>
                  <c:x val="7.6932940120528273E-3"/>
                  <c:y val="-1.03208336795621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78-4C3F-87D1-DE89FAFED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2018</c:v>
                </c:pt>
              </c:numCache>
            </c:numRef>
          </c:cat>
          <c:val>
            <c:numRef>
              <c:f>Sheet1!$E$2:$E$4</c:f>
              <c:numCache>
                <c:formatCode>General</c:formatCode>
                <c:ptCount val="3"/>
                <c:pt idx="0">
                  <c:v>47767</c:v>
                </c:pt>
                <c:pt idx="1">
                  <c:v>57551</c:v>
                </c:pt>
                <c:pt idx="2">
                  <c:v>66255</c:v>
                </c:pt>
              </c:numCache>
            </c:numRef>
          </c:val>
          <c:extLst>
            <c:ext xmlns:c16="http://schemas.microsoft.com/office/drawing/2014/chart" uri="{C3380CC4-5D6E-409C-BE32-E72D297353CC}">
              <c16:uniqueId val="{00000002-4C7F-4A92-90CA-B3E3A416AD1B}"/>
            </c:ext>
          </c:extLst>
        </c:ser>
        <c:ser>
          <c:idx val="3"/>
          <c:order val="3"/>
          <c:tx>
            <c:strRef>
              <c:f>Sheet1!$D$1</c:f>
              <c:strCache>
                <c:ptCount val="1"/>
                <c:pt idx="0">
                  <c:v>Roswell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2018</c:v>
                </c:pt>
              </c:numCache>
            </c:numRef>
          </c:cat>
          <c:val>
            <c:numRef>
              <c:f>Sheet1!$D$2:$D$4</c:f>
              <c:numCache>
                <c:formatCode>General</c:formatCode>
                <c:ptCount val="3"/>
                <c:pt idx="0">
                  <c:v>81283</c:v>
                </c:pt>
                <c:pt idx="1">
                  <c:v>88346</c:v>
                </c:pt>
                <c:pt idx="2">
                  <c:v>94650</c:v>
                </c:pt>
              </c:numCache>
            </c:numRef>
          </c:val>
          <c:extLst>
            <c:ext xmlns:c16="http://schemas.microsoft.com/office/drawing/2014/chart" uri="{C3380CC4-5D6E-409C-BE32-E72D297353CC}">
              <c16:uniqueId val="{00000003-4C7F-4A92-90CA-B3E3A416AD1B}"/>
            </c:ext>
          </c:extLst>
        </c:ser>
        <c:ser>
          <c:idx val="4"/>
          <c:order val="4"/>
          <c:tx>
            <c:strRef>
              <c:f>Sheet1!$F$1</c:f>
              <c:strCache>
                <c:ptCount val="1"/>
                <c:pt idx="0">
                  <c:v>Powder Springs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2018</c:v>
                </c:pt>
              </c:numCache>
            </c:numRef>
          </c:cat>
          <c:val>
            <c:numRef>
              <c:f>Sheet1!$F$2:$F$4</c:f>
              <c:numCache>
                <c:formatCode>General</c:formatCode>
                <c:ptCount val="3"/>
                <c:pt idx="0">
                  <c:v>12689</c:v>
                </c:pt>
                <c:pt idx="1">
                  <c:v>13940</c:v>
                </c:pt>
                <c:pt idx="2">
                  <c:v>15378</c:v>
                </c:pt>
              </c:numCache>
            </c:numRef>
          </c:val>
          <c:extLst>
            <c:ext xmlns:c16="http://schemas.microsoft.com/office/drawing/2014/chart" uri="{C3380CC4-5D6E-409C-BE32-E72D297353CC}">
              <c16:uniqueId val="{00000004-4C7F-4A92-90CA-B3E3A416AD1B}"/>
            </c:ext>
          </c:extLst>
        </c:ser>
        <c:dLbls>
          <c:dLblPos val="outEnd"/>
          <c:showLegendKey val="0"/>
          <c:showVal val="1"/>
          <c:showCatName val="0"/>
          <c:showSerName val="0"/>
          <c:showPercent val="0"/>
          <c:showBubbleSize val="0"/>
        </c:dLbls>
        <c:gapWidth val="230"/>
        <c:overlap val="-29"/>
        <c:axId val="236827552"/>
        <c:axId val="236828640"/>
      </c:barChart>
      <c:catAx>
        <c:axId val="23682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6828640"/>
        <c:crosses val="autoZero"/>
        <c:auto val="1"/>
        <c:lblAlgn val="ctr"/>
        <c:lblOffset val="100"/>
        <c:noMultiLvlLbl val="0"/>
      </c:catAx>
      <c:valAx>
        <c:axId val="23682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6827552"/>
        <c:crosses val="autoZero"/>
        <c:crossBetween val="between"/>
      </c:valAx>
      <c:spPr>
        <a:noFill/>
        <a:ln>
          <a:noFill/>
        </a:ln>
        <a:effectLst/>
      </c:spPr>
    </c:plotArea>
    <c:legend>
      <c:legendPos val="b"/>
      <c:layout>
        <c:manualLayout>
          <c:xMode val="edge"/>
          <c:yMode val="edge"/>
          <c:x val="4.4968515042812879E-2"/>
          <c:y val="0.18087687672068922"/>
          <c:w val="0.21262862415337061"/>
          <c:h val="0.6875324938648942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DE1-487E-8980-E6D0AFA9B2D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DE1-487E-8980-E6D0AFA9B2D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DE1-487E-8980-E6D0AFA9B2D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8DE1-487E-8980-E6D0AFA9B2DD}"/>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8DE1-487E-8980-E6D0AFA9B2DD}"/>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B-8DE1-487E-8980-E6D0AFA9B2D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D-8DE1-487E-8980-E6D0AFA9B2DD}"/>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F-8DE1-487E-8980-E6D0AFA9B2DD}"/>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1-8DE1-487E-8980-E6D0AFA9B2DD}"/>
              </c:ext>
            </c:extLst>
          </c:dPt>
          <c:cat>
            <c:strRef>
              <c:f>Sheet1!$A$2:$A$11</c:f>
              <c:strCache>
                <c:ptCount val="10"/>
                <c:pt idx="0">
                  <c:v>Finance and Insurance</c:v>
                </c:pt>
                <c:pt idx="1">
                  <c:v>Professional, Scientific, and Technical Services</c:v>
                </c:pt>
                <c:pt idx="2">
                  <c:v>Accommodation and Food Services</c:v>
                </c:pt>
                <c:pt idx="3">
                  <c:v>Admin., Waste Management and Remediation</c:v>
                </c:pt>
                <c:pt idx="4">
                  <c:v>Information</c:v>
                </c:pt>
                <c:pt idx="5">
                  <c:v>Retail Trade</c:v>
                </c:pt>
                <c:pt idx="6">
                  <c:v>Management of Companies and Enterprises</c:v>
                </c:pt>
                <c:pt idx="7">
                  <c:v>Health Care and Social Assistance</c:v>
                </c:pt>
                <c:pt idx="8">
                  <c:v>Wholesale Trade</c:v>
                </c:pt>
                <c:pt idx="9">
                  <c:v>Construction</c:v>
                </c:pt>
              </c:strCache>
            </c:strRef>
          </c:cat>
          <c:val>
            <c:numRef>
              <c:f>Sheet1!$B$2:$B$11</c:f>
              <c:numCache>
                <c:formatCode>#,##0</c:formatCode>
                <c:ptCount val="10"/>
                <c:pt idx="0">
                  <c:v>8314</c:v>
                </c:pt>
                <c:pt idx="1">
                  <c:v>6263</c:v>
                </c:pt>
                <c:pt idx="2">
                  <c:v>4571</c:v>
                </c:pt>
                <c:pt idx="3">
                  <c:v>4353</c:v>
                </c:pt>
                <c:pt idx="4">
                  <c:v>4339</c:v>
                </c:pt>
                <c:pt idx="5">
                  <c:v>4039</c:v>
                </c:pt>
                <c:pt idx="6">
                  <c:v>2816</c:v>
                </c:pt>
                <c:pt idx="7">
                  <c:v>2803</c:v>
                </c:pt>
                <c:pt idx="8">
                  <c:v>2071</c:v>
                </c:pt>
                <c:pt idx="9">
                  <c:v>1043</c:v>
                </c:pt>
              </c:numCache>
            </c:numRef>
          </c:val>
          <c:extLst>
            <c:ext xmlns:c16="http://schemas.microsoft.com/office/drawing/2014/chart" uri="{C3380CC4-5D6E-409C-BE32-E72D297353CC}">
              <c16:uniqueId val="{00000012-8DE1-487E-8980-E6D0AFA9B2DD}"/>
            </c:ext>
          </c:extLst>
        </c:ser>
        <c:dLbls>
          <c:showLegendKey val="0"/>
          <c:showVal val="0"/>
          <c:showCatName val="0"/>
          <c:showSerName val="0"/>
          <c:showPercent val="0"/>
          <c:showBubbleSize val="0"/>
        </c:dLbls>
        <c:gapWidth val="182"/>
        <c:axId val="504230416"/>
        <c:axId val="504226064"/>
      </c:barChart>
      <c:catAx>
        <c:axId val="50423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504226064"/>
        <c:crosses val="autoZero"/>
        <c:auto val="1"/>
        <c:lblAlgn val="ctr"/>
        <c:lblOffset val="100"/>
        <c:noMultiLvlLbl val="0"/>
      </c:catAx>
      <c:valAx>
        <c:axId val="504226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50423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82-4641-9360-AAF9B99E96B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182-4641-9360-AAF9B99E96B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182-4641-9360-AAF9B99E96B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C182-4641-9360-AAF9B99E96B4}"/>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C182-4641-9360-AAF9B99E96B4}"/>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B-C182-4641-9360-AAF9B99E96B4}"/>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D-C182-4641-9360-AAF9B99E96B4}"/>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F-C182-4641-9360-AAF9B99E96B4}"/>
              </c:ext>
            </c:extLst>
          </c:dPt>
          <c:cat>
            <c:strRef>
              <c:f>Sheet1!$A$2:$A$11</c:f>
              <c:strCache>
                <c:ptCount val="10"/>
                <c:pt idx="0">
                  <c:v>Professional, Scientific, and Technical Services</c:v>
                </c:pt>
                <c:pt idx="1">
                  <c:v>Health Care and Social Assistance</c:v>
                </c:pt>
                <c:pt idx="2">
                  <c:v>Admin., Waste Management and Remediation</c:v>
                </c:pt>
                <c:pt idx="3">
                  <c:v>Finance and Insurance</c:v>
                </c:pt>
                <c:pt idx="4">
                  <c:v>Retail Trade</c:v>
                </c:pt>
                <c:pt idx="5">
                  <c:v>Accommodation and Food Services</c:v>
                </c:pt>
                <c:pt idx="6">
                  <c:v>Information</c:v>
                </c:pt>
                <c:pt idx="7">
                  <c:v>Wholesale Trade</c:v>
                </c:pt>
                <c:pt idx="8">
                  <c:v>Educational Services</c:v>
                </c:pt>
                <c:pt idx="9">
                  <c:v>Manufacturing</c:v>
                </c:pt>
              </c:strCache>
            </c:strRef>
          </c:cat>
          <c:val>
            <c:numRef>
              <c:f>Sheet1!$B$2:$B$11</c:f>
              <c:numCache>
                <c:formatCode>#,##0</c:formatCode>
                <c:ptCount val="10"/>
                <c:pt idx="0">
                  <c:v>3861</c:v>
                </c:pt>
                <c:pt idx="1">
                  <c:v>2176</c:v>
                </c:pt>
                <c:pt idx="2">
                  <c:v>1830</c:v>
                </c:pt>
                <c:pt idx="3">
                  <c:v>1799</c:v>
                </c:pt>
                <c:pt idx="4">
                  <c:v>1672</c:v>
                </c:pt>
                <c:pt idx="5">
                  <c:v>1497</c:v>
                </c:pt>
                <c:pt idx="6">
                  <c:v>1474</c:v>
                </c:pt>
                <c:pt idx="7">
                  <c:v>1353</c:v>
                </c:pt>
                <c:pt idx="8">
                  <c:v>1352</c:v>
                </c:pt>
                <c:pt idx="9">
                  <c:v>864</c:v>
                </c:pt>
              </c:numCache>
            </c:numRef>
          </c:val>
          <c:extLst>
            <c:ext xmlns:c16="http://schemas.microsoft.com/office/drawing/2014/chart" uri="{C3380CC4-5D6E-409C-BE32-E72D297353CC}">
              <c16:uniqueId val="{00000010-C182-4641-9360-AAF9B99E96B4}"/>
            </c:ext>
          </c:extLst>
        </c:ser>
        <c:dLbls>
          <c:showLegendKey val="0"/>
          <c:showVal val="0"/>
          <c:showCatName val="0"/>
          <c:showSerName val="0"/>
          <c:showPercent val="0"/>
          <c:showBubbleSize val="0"/>
        </c:dLbls>
        <c:gapWidth val="182"/>
        <c:axId val="504225520"/>
        <c:axId val="504231504"/>
      </c:barChart>
      <c:catAx>
        <c:axId val="50422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504231504"/>
        <c:crosses val="autoZero"/>
        <c:auto val="1"/>
        <c:lblAlgn val="ctr"/>
        <c:lblOffset val="100"/>
        <c:noMultiLvlLbl val="0"/>
      </c:catAx>
      <c:valAx>
        <c:axId val="504231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50422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5351870078738"/>
          <c:y val="7.4999995386319185E-2"/>
          <c:w val="0.53451808562992131"/>
          <c:h val="0.8017770791229651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9F-428E-994B-4649FD64B9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9F-428E-994B-4649FD64B9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9F-428E-994B-4649FD64B9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9F-428E-994B-4649FD64B9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9F-428E-994B-4649FD64B910}"/>
              </c:ext>
            </c:extLst>
          </c:dPt>
          <c:dLbls>
            <c:dLbl>
              <c:idx val="4"/>
              <c:layout>
                <c:manualLayout>
                  <c:x val="4.6874999999999998E-3"/>
                  <c:y val="-1.171874927911237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9F-428E-994B-4649FD64B91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latin typeface="Tw Cen MT Condensed" panose="020B0606020104020203"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Single Occupancy Vehicle</c:v>
                </c:pt>
                <c:pt idx="1">
                  <c:v>Car Pool</c:v>
                </c:pt>
                <c:pt idx="2">
                  <c:v>Public Transportation</c:v>
                </c:pt>
                <c:pt idx="3">
                  <c:v>Work From Home</c:v>
                </c:pt>
                <c:pt idx="4">
                  <c:v>Other Modes</c:v>
                </c:pt>
              </c:strCache>
            </c:strRef>
          </c:cat>
          <c:val>
            <c:numRef>
              <c:f>Sheet1!$B$2:$B$6</c:f>
              <c:numCache>
                <c:formatCode>0.0%</c:formatCode>
                <c:ptCount val="5"/>
                <c:pt idx="0">
                  <c:v>0.76415588602748563</c:v>
                </c:pt>
                <c:pt idx="1">
                  <c:v>7.5847338088905009E-2</c:v>
                </c:pt>
                <c:pt idx="2">
                  <c:v>6.1943336154435175E-2</c:v>
                </c:pt>
                <c:pt idx="3">
                  <c:v>7.6975778825615598E-2</c:v>
                </c:pt>
                <c:pt idx="4" formatCode="0.00%">
                  <c:v>2.1000000000000001E-2</c:v>
                </c:pt>
              </c:numCache>
            </c:numRef>
          </c:val>
          <c:extLst>
            <c:ext xmlns:c16="http://schemas.microsoft.com/office/drawing/2014/chart" uri="{C3380CC4-5D6E-409C-BE32-E72D297353CC}">
              <c16:uniqueId val="{0000000A-829F-428E-994B-4649FD64B91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5.3124999999999999E-2"/>
          <c:y val="0.18328769787846347"/>
          <c:w val="0.22968749999999996"/>
          <c:h val="0.640931062934850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060707437526246E-2"/>
          <c:y val="3.53431298428668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DataViz!$L$4</c:f>
              <c:strCache>
                <c:ptCount val="1"/>
                <c:pt idx="0">
                  <c:v>Male</c:v>
                </c:pt>
              </c:strCache>
            </c:strRef>
          </c:tx>
          <c:spPr>
            <a:solidFill>
              <a:srgbClr val="015F89"/>
            </a:solidFill>
            <a:ln w="6350">
              <a:solidFill>
                <a:schemeClr val="tx1">
                  <a:alpha val="95000"/>
                </a:schemeClr>
              </a:solidFill>
            </a:ln>
            <a:effectLst/>
          </c:spPr>
          <c:invertIfNegative val="0"/>
          <c:cat>
            <c:strRef>
              <c:f>DataViz!$J$5:$J$22</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DataViz!$L$5:$L$22</c:f>
              <c:numCache>
                <c:formatCode>0.000%</c:formatCode>
                <c:ptCount val="18"/>
                <c:pt idx="0">
                  <c:v>-3.1663180128764956E-2</c:v>
                </c:pt>
                <c:pt idx="1">
                  <c:v>-3.3755102869793045E-2</c:v>
                </c:pt>
                <c:pt idx="2">
                  <c:v>-3.5237727725084794E-2</c:v>
                </c:pt>
                <c:pt idx="3">
                  <c:v>-3.1297601397323148E-2</c:v>
                </c:pt>
                <c:pt idx="4">
                  <c:v>-3.1419460974470417E-2</c:v>
                </c:pt>
                <c:pt idx="5">
                  <c:v>-3.9177854052846434E-2</c:v>
                </c:pt>
                <c:pt idx="6">
                  <c:v>-3.5115868147937525E-2</c:v>
                </c:pt>
                <c:pt idx="7">
                  <c:v>-3.6578183073704737E-2</c:v>
                </c:pt>
                <c:pt idx="8">
                  <c:v>-3.3105185125007618E-2</c:v>
                </c:pt>
                <c:pt idx="9">
                  <c:v>-3.5582996527002052E-2</c:v>
                </c:pt>
                <c:pt idx="10">
                  <c:v>-3.1521010622093143E-2</c:v>
                </c:pt>
                <c:pt idx="11">
                  <c:v>-2.8230802039116924E-2</c:v>
                </c:pt>
                <c:pt idx="12">
                  <c:v>-2.1102016776001788E-2</c:v>
                </c:pt>
                <c:pt idx="13">
                  <c:v>-1.7080650730141967E-2</c:v>
                </c:pt>
                <c:pt idx="14">
                  <c:v>-1.6430732985356539E-2</c:v>
                </c:pt>
                <c:pt idx="15">
                  <c:v>-1.2754635741413977E-2</c:v>
                </c:pt>
                <c:pt idx="16">
                  <c:v>-9.0988484269959591E-3</c:v>
                </c:pt>
                <c:pt idx="17">
                  <c:v>-8.5504803298332554E-3</c:v>
                </c:pt>
              </c:numCache>
            </c:numRef>
          </c:val>
          <c:extLst>
            <c:ext xmlns:c16="http://schemas.microsoft.com/office/drawing/2014/chart" uri="{C3380CC4-5D6E-409C-BE32-E72D297353CC}">
              <c16:uniqueId val="{00000000-0334-4C8D-A9AE-555C42D518F5}"/>
            </c:ext>
          </c:extLst>
        </c:ser>
        <c:dLbls>
          <c:showLegendKey val="0"/>
          <c:showVal val="0"/>
          <c:showCatName val="0"/>
          <c:showSerName val="0"/>
          <c:showPercent val="0"/>
          <c:showBubbleSize val="0"/>
        </c:dLbls>
        <c:gapWidth val="0"/>
        <c:overlap val="100"/>
        <c:axId val="967269215"/>
        <c:axId val="973565887"/>
      </c:barChart>
      <c:catAx>
        <c:axId val="967269215"/>
        <c:scaling>
          <c:orientation val="minMax"/>
        </c:scaling>
        <c:delete val="1"/>
        <c:axPos val="l"/>
        <c:numFmt formatCode="General" sourceLinked="1"/>
        <c:majorTickMark val="none"/>
        <c:minorTickMark val="none"/>
        <c:tickLblPos val="nextTo"/>
        <c:crossAx val="973565887"/>
        <c:crosses val="autoZero"/>
        <c:auto val="1"/>
        <c:lblAlgn val="ctr"/>
        <c:lblOffset val="100"/>
        <c:noMultiLvlLbl val="0"/>
      </c:catAx>
      <c:valAx>
        <c:axId val="9735658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6726921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2067901234567897"/>
          <c:y val="3.47222222222222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DataViz!$M$4</c:f>
              <c:strCache>
                <c:ptCount val="1"/>
                <c:pt idx="0">
                  <c:v>Female</c:v>
                </c:pt>
              </c:strCache>
            </c:strRef>
          </c:tx>
          <c:spPr>
            <a:solidFill>
              <a:srgbClr val="F13C46"/>
            </a:solidFill>
            <a:ln w="6350">
              <a:solidFill>
                <a:schemeClr val="tx1"/>
              </a:solidFill>
            </a:ln>
            <a:effectLst/>
          </c:spPr>
          <c:invertIfNegative val="0"/>
          <c:cat>
            <c:strRef>
              <c:f>DataViz!$J$5:$J$22</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DataViz!$M$5:$M$22</c:f>
              <c:numCache>
                <c:formatCode>0.00%</c:formatCode>
                <c:ptCount val="18"/>
                <c:pt idx="0">
                  <c:v>3.0221175132522291E-2</c:v>
                </c:pt>
                <c:pt idx="1">
                  <c:v>3.1053882243028616E-2</c:v>
                </c:pt>
                <c:pt idx="2">
                  <c:v>3.2902085829762173E-2</c:v>
                </c:pt>
                <c:pt idx="3">
                  <c:v>3.0058695696325934E-2</c:v>
                </c:pt>
                <c:pt idx="4">
                  <c:v>3.3734792940268495E-2</c:v>
                </c:pt>
                <c:pt idx="5">
                  <c:v>4.2102483904380851E-2</c:v>
                </c:pt>
                <c:pt idx="6">
                  <c:v>3.5562686597477508E-2</c:v>
                </c:pt>
                <c:pt idx="7">
                  <c:v>3.730934053658834E-2</c:v>
                </c:pt>
                <c:pt idx="8">
                  <c:v>3.4709669557446636E-2</c:v>
                </c:pt>
                <c:pt idx="9">
                  <c:v>3.6253224201312023E-2</c:v>
                </c:pt>
                <c:pt idx="10">
                  <c:v>3.1927209212584032E-2</c:v>
                </c:pt>
                <c:pt idx="11">
                  <c:v>2.9591567317261411E-2</c:v>
                </c:pt>
                <c:pt idx="12">
                  <c:v>2.4310985640879825E-2</c:v>
                </c:pt>
                <c:pt idx="13">
                  <c:v>2.1589455084590856E-2</c:v>
                </c:pt>
                <c:pt idx="14">
                  <c:v>2.0939537339805431E-2</c:v>
                </c:pt>
                <c:pt idx="15">
                  <c:v>1.6735381928224709E-2</c:v>
                </c:pt>
                <c:pt idx="16">
                  <c:v>1.1089221520401324E-2</c:v>
                </c:pt>
                <c:pt idx="17">
                  <c:v>1.2206267644251274E-2</c:v>
                </c:pt>
              </c:numCache>
            </c:numRef>
          </c:val>
          <c:extLst>
            <c:ext xmlns:c16="http://schemas.microsoft.com/office/drawing/2014/chart" uri="{C3380CC4-5D6E-409C-BE32-E72D297353CC}">
              <c16:uniqueId val="{00000000-1B7A-44D1-81F7-44F0F1C4DDEE}"/>
            </c:ext>
          </c:extLst>
        </c:ser>
        <c:dLbls>
          <c:showLegendKey val="0"/>
          <c:showVal val="0"/>
          <c:showCatName val="0"/>
          <c:showSerName val="0"/>
          <c:showPercent val="0"/>
          <c:showBubbleSize val="0"/>
        </c:dLbls>
        <c:gapWidth val="0"/>
        <c:overlap val="100"/>
        <c:axId val="967294815"/>
        <c:axId val="876518463"/>
      </c:barChart>
      <c:catAx>
        <c:axId val="967294815"/>
        <c:scaling>
          <c:orientation val="minMax"/>
        </c:scaling>
        <c:delete val="1"/>
        <c:axPos val="l"/>
        <c:numFmt formatCode="General" sourceLinked="1"/>
        <c:majorTickMark val="none"/>
        <c:minorTickMark val="none"/>
        <c:tickLblPos val="nextTo"/>
        <c:crossAx val="876518463"/>
        <c:crosses val="autoZero"/>
        <c:auto val="1"/>
        <c:lblAlgn val="ctr"/>
        <c:lblOffset val="100"/>
        <c:noMultiLvlLbl val="0"/>
      </c:catAx>
      <c:valAx>
        <c:axId val="8765184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6729481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778455818022749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DataViz!$L$46</c:f>
              <c:strCache>
                <c:ptCount val="1"/>
                <c:pt idx="0">
                  <c:v>Male</c:v>
                </c:pt>
              </c:strCache>
            </c:strRef>
          </c:tx>
          <c:spPr>
            <a:solidFill>
              <a:srgbClr val="015F89"/>
            </a:solidFill>
            <a:ln w="6350">
              <a:solidFill>
                <a:schemeClr val="tx1"/>
              </a:solidFill>
            </a:ln>
            <a:effectLst/>
          </c:spPr>
          <c:invertIfNegative val="0"/>
          <c:cat>
            <c:strRef>
              <c:f>DataViz!$K$47:$K$64</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DataViz!$L$47:$L$64</c:f>
              <c:numCache>
                <c:formatCode>0%</c:formatCode>
                <c:ptCount val="18"/>
                <c:pt idx="0">
                  <c:v>-3.2635851037348888E-2</c:v>
                </c:pt>
                <c:pt idx="1">
                  <c:v>-3.3460535287178433E-2</c:v>
                </c:pt>
                <c:pt idx="2">
                  <c:v>-3.4517906037944135E-2</c:v>
                </c:pt>
                <c:pt idx="3">
                  <c:v>-3.367092717453652E-2</c:v>
                </c:pt>
                <c:pt idx="4">
                  <c:v>-3.4521369278888298E-2</c:v>
                </c:pt>
                <c:pt idx="5">
                  <c:v>-4.0190478251929132E-2</c:v>
                </c:pt>
                <c:pt idx="6">
                  <c:v>-3.6895853851232153E-2</c:v>
                </c:pt>
                <c:pt idx="7">
                  <c:v>-3.4984144850052488E-2</c:v>
                </c:pt>
                <c:pt idx="8">
                  <c:v>-3.2289310490373271E-2</c:v>
                </c:pt>
                <c:pt idx="9">
                  <c:v>-3.3482396995638479E-2</c:v>
                </c:pt>
                <c:pt idx="10">
                  <c:v>-3.17267502895053E-2</c:v>
                </c:pt>
                <c:pt idx="11">
                  <c:v>-3.0726306561759325E-2</c:v>
                </c:pt>
                <c:pt idx="12">
                  <c:v>-2.5566294007510905E-2</c:v>
                </c:pt>
                <c:pt idx="13">
                  <c:v>-2.0119698265132741E-2</c:v>
                </c:pt>
                <c:pt idx="14">
                  <c:v>-1.4662712799922078E-2</c:v>
                </c:pt>
                <c:pt idx="15">
                  <c:v>-8.5884046364138131E-3</c:v>
                </c:pt>
                <c:pt idx="16">
                  <c:v>-4.7429084730354221E-3</c:v>
                </c:pt>
                <c:pt idx="17">
                  <c:v>-3.7935475492159006E-3</c:v>
                </c:pt>
              </c:numCache>
            </c:numRef>
          </c:val>
          <c:extLst>
            <c:ext xmlns:c16="http://schemas.microsoft.com/office/drawing/2014/chart" uri="{C3380CC4-5D6E-409C-BE32-E72D297353CC}">
              <c16:uniqueId val="{00000000-596C-4064-B7D0-B3F49B2B8FAB}"/>
            </c:ext>
          </c:extLst>
        </c:ser>
        <c:dLbls>
          <c:showLegendKey val="0"/>
          <c:showVal val="0"/>
          <c:showCatName val="0"/>
          <c:showSerName val="0"/>
          <c:showPercent val="0"/>
          <c:showBubbleSize val="0"/>
        </c:dLbls>
        <c:gapWidth val="0"/>
        <c:overlap val="100"/>
        <c:axId val="976355119"/>
        <c:axId val="971694191"/>
      </c:barChart>
      <c:catAx>
        <c:axId val="976355119"/>
        <c:scaling>
          <c:orientation val="minMax"/>
        </c:scaling>
        <c:delete val="1"/>
        <c:axPos val="l"/>
        <c:numFmt formatCode="General" sourceLinked="1"/>
        <c:majorTickMark val="none"/>
        <c:minorTickMark val="none"/>
        <c:tickLblPos val="nextTo"/>
        <c:crossAx val="971694191"/>
        <c:crosses val="autoZero"/>
        <c:auto val="1"/>
        <c:lblAlgn val="ctr"/>
        <c:lblOffset val="100"/>
        <c:noMultiLvlLbl val="0"/>
      </c:catAx>
      <c:valAx>
        <c:axId val="9716941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76355119"/>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2067901234567897"/>
          <c:y val="3.85802469135802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DataViz!$M$46</c:f>
              <c:strCache>
                <c:ptCount val="1"/>
                <c:pt idx="0">
                  <c:v>Female</c:v>
                </c:pt>
              </c:strCache>
            </c:strRef>
          </c:tx>
          <c:spPr>
            <a:solidFill>
              <a:srgbClr val="F13C46"/>
            </a:solidFill>
            <a:ln w="6350">
              <a:solidFill>
                <a:schemeClr val="tx1"/>
              </a:solidFill>
            </a:ln>
            <a:effectLst/>
          </c:spPr>
          <c:invertIfNegative val="0"/>
          <c:cat>
            <c:strRef>
              <c:f>DataViz!$K$47:$K$64</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DataViz!$M$47:$M$64</c:f>
              <c:numCache>
                <c:formatCode>0%</c:formatCode>
                <c:ptCount val="18"/>
                <c:pt idx="0">
                  <c:v>3.1404885334256866E-2</c:v>
                </c:pt>
                <c:pt idx="1">
                  <c:v>3.215575926146387E-2</c:v>
                </c:pt>
                <c:pt idx="2">
                  <c:v>3.3163778828775206E-2</c:v>
                </c:pt>
                <c:pt idx="3">
                  <c:v>3.2468966114351884E-2</c:v>
                </c:pt>
                <c:pt idx="4">
                  <c:v>3.3729152912910315E-2</c:v>
                </c:pt>
                <c:pt idx="5">
                  <c:v>3.9763200900442643E-2</c:v>
                </c:pt>
                <c:pt idx="6">
                  <c:v>3.7075509475210773E-2</c:v>
                </c:pt>
                <c:pt idx="7">
                  <c:v>3.6608837757984396E-2</c:v>
                </c:pt>
                <c:pt idx="8">
                  <c:v>3.4870290804013028E-2</c:v>
                </c:pt>
                <c:pt idx="9">
                  <c:v>3.6237188714163572E-2</c:v>
                </c:pt>
                <c:pt idx="10">
                  <c:v>3.4379376400177492E-2</c:v>
                </c:pt>
                <c:pt idx="11">
                  <c:v>3.4093226117165767E-2</c:v>
                </c:pt>
                <c:pt idx="12">
                  <c:v>2.9655732204893991E-2</c:v>
                </c:pt>
                <c:pt idx="13">
                  <c:v>2.4275370945573003E-2</c:v>
                </c:pt>
                <c:pt idx="14">
                  <c:v>1.7989372179352592E-2</c:v>
                </c:pt>
                <c:pt idx="15">
                  <c:v>1.1154233270922846E-2</c:v>
                </c:pt>
                <c:pt idx="16">
                  <c:v>6.920204764120824E-3</c:v>
                </c:pt>
                <c:pt idx="17">
                  <c:v>7.4795181766036433E-3</c:v>
                </c:pt>
              </c:numCache>
            </c:numRef>
          </c:val>
          <c:extLst>
            <c:ext xmlns:c16="http://schemas.microsoft.com/office/drawing/2014/chart" uri="{C3380CC4-5D6E-409C-BE32-E72D297353CC}">
              <c16:uniqueId val="{00000000-3FC8-4CE8-B7A3-50DF3429430D}"/>
            </c:ext>
          </c:extLst>
        </c:ser>
        <c:dLbls>
          <c:showLegendKey val="0"/>
          <c:showVal val="0"/>
          <c:showCatName val="0"/>
          <c:showSerName val="0"/>
          <c:showPercent val="0"/>
          <c:showBubbleSize val="0"/>
        </c:dLbls>
        <c:gapWidth val="0"/>
        <c:overlap val="100"/>
        <c:axId val="967317615"/>
        <c:axId val="970641935"/>
      </c:barChart>
      <c:catAx>
        <c:axId val="967317615"/>
        <c:scaling>
          <c:orientation val="minMax"/>
        </c:scaling>
        <c:delete val="1"/>
        <c:axPos val="l"/>
        <c:numFmt formatCode="General" sourceLinked="1"/>
        <c:majorTickMark val="none"/>
        <c:minorTickMark val="none"/>
        <c:tickLblPos val="nextTo"/>
        <c:crossAx val="970641935"/>
        <c:crosses val="autoZero"/>
        <c:auto val="1"/>
        <c:lblAlgn val="ctr"/>
        <c:lblOffset val="100"/>
        <c:noMultiLvlLbl val="0"/>
      </c:catAx>
      <c:valAx>
        <c:axId val="9706419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6731761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060707437526246E-2"/>
          <c:y val="3.53431298428668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DataViz!$L$4</c:f>
              <c:strCache>
                <c:ptCount val="1"/>
                <c:pt idx="0">
                  <c:v>Male</c:v>
                </c:pt>
              </c:strCache>
            </c:strRef>
          </c:tx>
          <c:spPr>
            <a:solidFill>
              <a:srgbClr val="015F89"/>
            </a:solidFill>
            <a:ln w="6350">
              <a:solidFill>
                <a:schemeClr val="tx1">
                  <a:alpha val="95000"/>
                </a:schemeClr>
              </a:solidFill>
            </a:ln>
            <a:effectLst/>
          </c:spPr>
          <c:invertIfNegative val="0"/>
          <c:cat>
            <c:strRef>
              <c:f>DataViz!$J$5:$J$22</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DataViz!$L$5:$L$22</c:f>
              <c:numCache>
                <c:formatCode>0.000%</c:formatCode>
                <c:ptCount val="18"/>
                <c:pt idx="0">
                  <c:v>-3.1663180128764956E-2</c:v>
                </c:pt>
                <c:pt idx="1">
                  <c:v>-3.3755102869793045E-2</c:v>
                </c:pt>
                <c:pt idx="2">
                  <c:v>-3.5237727725084794E-2</c:v>
                </c:pt>
                <c:pt idx="3">
                  <c:v>-3.1297601397323148E-2</c:v>
                </c:pt>
                <c:pt idx="4">
                  <c:v>-3.1419460974470417E-2</c:v>
                </c:pt>
                <c:pt idx="5">
                  <c:v>-3.9177854052846434E-2</c:v>
                </c:pt>
                <c:pt idx="6">
                  <c:v>-3.5115868147937525E-2</c:v>
                </c:pt>
                <c:pt idx="7">
                  <c:v>-3.6578183073704737E-2</c:v>
                </c:pt>
                <c:pt idx="8">
                  <c:v>-3.3105185125007618E-2</c:v>
                </c:pt>
                <c:pt idx="9">
                  <c:v>-3.5582996527002052E-2</c:v>
                </c:pt>
                <c:pt idx="10">
                  <c:v>-3.1521010622093143E-2</c:v>
                </c:pt>
                <c:pt idx="11">
                  <c:v>-2.8230802039116924E-2</c:v>
                </c:pt>
                <c:pt idx="12">
                  <c:v>-2.1102016776001788E-2</c:v>
                </c:pt>
                <c:pt idx="13">
                  <c:v>-1.7080650730141967E-2</c:v>
                </c:pt>
                <c:pt idx="14">
                  <c:v>-1.6430732985356539E-2</c:v>
                </c:pt>
                <c:pt idx="15">
                  <c:v>-1.2754635741413977E-2</c:v>
                </c:pt>
                <c:pt idx="16">
                  <c:v>-9.0988484269959591E-3</c:v>
                </c:pt>
                <c:pt idx="17">
                  <c:v>-8.5504803298332554E-3</c:v>
                </c:pt>
              </c:numCache>
            </c:numRef>
          </c:val>
          <c:extLst>
            <c:ext xmlns:c16="http://schemas.microsoft.com/office/drawing/2014/chart" uri="{C3380CC4-5D6E-409C-BE32-E72D297353CC}">
              <c16:uniqueId val="{00000000-EBE8-4BBE-AA9B-E66F1B741D23}"/>
            </c:ext>
          </c:extLst>
        </c:ser>
        <c:dLbls>
          <c:showLegendKey val="0"/>
          <c:showVal val="0"/>
          <c:showCatName val="0"/>
          <c:showSerName val="0"/>
          <c:showPercent val="0"/>
          <c:showBubbleSize val="0"/>
        </c:dLbls>
        <c:gapWidth val="0"/>
        <c:overlap val="100"/>
        <c:axId val="967269215"/>
        <c:axId val="973565887"/>
      </c:barChart>
      <c:catAx>
        <c:axId val="967269215"/>
        <c:scaling>
          <c:orientation val="minMax"/>
        </c:scaling>
        <c:delete val="1"/>
        <c:axPos val="l"/>
        <c:numFmt formatCode="General" sourceLinked="1"/>
        <c:majorTickMark val="none"/>
        <c:minorTickMark val="none"/>
        <c:tickLblPos val="nextTo"/>
        <c:crossAx val="973565887"/>
        <c:crosses val="autoZero"/>
        <c:auto val="1"/>
        <c:lblAlgn val="ctr"/>
        <c:lblOffset val="100"/>
        <c:noMultiLvlLbl val="0"/>
      </c:catAx>
      <c:valAx>
        <c:axId val="9735658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6726921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2067901234567897"/>
          <c:y val="3.47222222222222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Condensed" panose="020B0606020104020203" pitchFamily="34" charset="0"/>
              <a:ea typeface="+mn-ea"/>
              <a:cs typeface="+mn-cs"/>
            </a:defRPr>
          </a:pPr>
          <a:endParaRPr lang="en-US"/>
        </a:p>
      </c:txPr>
    </c:title>
    <c:autoTitleDeleted val="0"/>
    <c:plotArea>
      <c:layout/>
      <c:barChart>
        <c:barDir val="bar"/>
        <c:grouping val="clustered"/>
        <c:varyColors val="0"/>
        <c:ser>
          <c:idx val="0"/>
          <c:order val="0"/>
          <c:tx>
            <c:strRef>
              <c:f>DataViz!$M$4</c:f>
              <c:strCache>
                <c:ptCount val="1"/>
                <c:pt idx="0">
                  <c:v>Female</c:v>
                </c:pt>
              </c:strCache>
            </c:strRef>
          </c:tx>
          <c:spPr>
            <a:solidFill>
              <a:srgbClr val="F13C46"/>
            </a:solidFill>
            <a:ln w="6350">
              <a:solidFill>
                <a:schemeClr val="tx1"/>
              </a:solidFill>
            </a:ln>
            <a:effectLst/>
          </c:spPr>
          <c:invertIfNegative val="0"/>
          <c:cat>
            <c:strRef>
              <c:f>DataViz!$J$5:$J$22</c:f>
              <c:strCache>
                <c:ptCount val="18"/>
                <c:pt idx="0">
                  <c:v>0 - 4</c:v>
                </c:pt>
                <c:pt idx="1">
                  <c:v>5-9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c:v>
                </c:pt>
              </c:strCache>
            </c:strRef>
          </c:cat>
          <c:val>
            <c:numRef>
              <c:f>DataViz!$M$5:$M$22</c:f>
              <c:numCache>
                <c:formatCode>0.00%</c:formatCode>
                <c:ptCount val="18"/>
                <c:pt idx="0">
                  <c:v>3.0221175132522291E-2</c:v>
                </c:pt>
                <c:pt idx="1">
                  <c:v>3.1053882243028616E-2</c:v>
                </c:pt>
                <c:pt idx="2">
                  <c:v>3.2902085829762173E-2</c:v>
                </c:pt>
                <c:pt idx="3">
                  <c:v>3.0058695696325934E-2</c:v>
                </c:pt>
                <c:pt idx="4">
                  <c:v>3.3734792940268495E-2</c:v>
                </c:pt>
                <c:pt idx="5">
                  <c:v>4.2102483904380851E-2</c:v>
                </c:pt>
                <c:pt idx="6">
                  <c:v>3.5562686597477508E-2</c:v>
                </c:pt>
                <c:pt idx="7">
                  <c:v>3.730934053658834E-2</c:v>
                </c:pt>
                <c:pt idx="8">
                  <c:v>3.4709669557446636E-2</c:v>
                </c:pt>
                <c:pt idx="9">
                  <c:v>3.6253224201312023E-2</c:v>
                </c:pt>
                <c:pt idx="10">
                  <c:v>3.1927209212584032E-2</c:v>
                </c:pt>
                <c:pt idx="11">
                  <c:v>2.9591567317261411E-2</c:v>
                </c:pt>
                <c:pt idx="12">
                  <c:v>2.4310985640879825E-2</c:v>
                </c:pt>
                <c:pt idx="13">
                  <c:v>2.1589455084590856E-2</c:v>
                </c:pt>
                <c:pt idx="14">
                  <c:v>2.0939537339805431E-2</c:v>
                </c:pt>
                <c:pt idx="15">
                  <c:v>1.6735381928224709E-2</c:v>
                </c:pt>
                <c:pt idx="16">
                  <c:v>1.1089221520401324E-2</c:v>
                </c:pt>
                <c:pt idx="17">
                  <c:v>1.2206267644251274E-2</c:v>
                </c:pt>
              </c:numCache>
            </c:numRef>
          </c:val>
          <c:extLst>
            <c:ext xmlns:c16="http://schemas.microsoft.com/office/drawing/2014/chart" uri="{C3380CC4-5D6E-409C-BE32-E72D297353CC}">
              <c16:uniqueId val="{00000000-0989-4960-B93E-57B0288C48F0}"/>
            </c:ext>
          </c:extLst>
        </c:ser>
        <c:dLbls>
          <c:showLegendKey val="0"/>
          <c:showVal val="0"/>
          <c:showCatName val="0"/>
          <c:showSerName val="0"/>
          <c:showPercent val="0"/>
          <c:showBubbleSize val="0"/>
        </c:dLbls>
        <c:gapWidth val="0"/>
        <c:overlap val="100"/>
        <c:axId val="967294815"/>
        <c:axId val="876518463"/>
      </c:barChart>
      <c:catAx>
        <c:axId val="967294815"/>
        <c:scaling>
          <c:orientation val="minMax"/>
        </c:scaling>
        <c:delete val="1"/>
        <c:axPos val="l"/>
        <c:numFmt formatCode="General" sourceLinked="1"/>
        <c:majorTickMark val="none"/>
        <c:minorTickMark val="none"/>
        <c:tickLblPos val="nextTo"/>
        <c:crossAx val="876518463"/>
        <c:crosses val="autoZero"/>
        <c:auto val="1"/>
        <c:lblAlgn val="ctr"/>
        <c:lblOffset val="100"/>
        <c:noMultiLvlLbl val="0"/>
      </c:catAx>
      <c:valAx>
        <c:axId val="8765184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Condensed" panose="020B0606020104020203" pitchFamily="34" charset="0"/>
                <a:ea typeface="+mn-ea"/>
                <a:cs typeface="+mn-cs"/>
              </a:defRPr>
            </a:pPr>
            <a:endParaRPr lang="en-US"/>
          </a:p>
        </c:txPr>
        <c:crossAx val="96729481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8538385826774E-2"/>
          <c:y val="5.9122672478942623E-2"/>
          <c:w val="0.60389331827767001"/>
          <c:h val="0.81157082894715371"/>
        </c:manualLayout>
      </c:layout>
      <c:barChart>
        <c:barDir val="col"/>
        <c:grouping val="stacked"/>
        <c:varyColors val="0"/>
        <c:ser>
          <c:idx val="0"/>
          <c:order val="0"/>
          <c:tx>
            <c:strRef>
              <c:f>Sheet1!$B$1</c:f>
              <c:strCache>
                <c:ptCount val="1"/>
                <c:pt idx="0">
                  <c:v>Owner Occupied</c:v>
                </c:pt>
              </c:strCache>
            </c:strRef>
          </c:tx>
          <c:spPr>
            <a:solidFill>
              <a:schemeClr val="accent1"/>
            </a:solidFill>
            <a:ln>
              <a:noFill/>
            </a:ln>
            <a:effectLst/>
          </c:spPr>
          <c:invertIfNegative val="0"/>
          <c:cat>
            <c:strRef>
              <c:f>Sheet1!$A$2:$A$4</c:f>
              <c:strCache>
                <c:ptCount val="3"/>
                <c:pt idx="0">
                  <c:v>2010</c:v>
                </c:pt>
                <c:pt idx="1">
                  <c:v>2019</c:v>
                </c:pt>
                <c:pt idx="2">
                  <c:v>2024 (Projected)</c:v>
                </c:pt>
              </c:strCache>
            </c:strRef>
          </c:cat>
          <c:val>
            <c:numRef>
              <c:f>Sheet1!$B$2:$B$4</c:f>
              <c:numCache>
                <c:formatCode>#,##0</c:formatCode>
                <c:ptCount val="3"/>
                <c:pt idx="0">
                  <c:v>10532</c:v>
                </c:pt>
                <c:pt idx="1">
                  <c:v>10668</c:v>
                </c:pt>
                <c:pt idx="2">
                  <c:v>11118</c:v>
                </c:pt>
              </c:numCache>
            </c:numRef>
          </c:val>
          <c:extLst>
            <c:ext xmlns:c16="http://schemas.microsoft.com/office/drawing/2014/chart" uri="{C3380CC4-5D6E-409C-BE32-E72D297353CC}">
              <c16:uniqueId val="{00000000-090B-4E21-8878-192BEE8428E1}"/>
            </c:ext>
          </c:extLst>
        </c:ser>
        <c:ser>
          <c:idx val="1"/>
          <c:order val="1"/>
          <c:tx>
            <c:strRef>
              <c:f>Sheet1!$C$1</c:f>
              <c:strCache>
                <c:ptCount val="1"/>
                <c:pt idx="0">
                  <c:v>Rented</c:v>
                </c:pt>
              </c:strCache>
            </c:strRef>
          </c:tx>
          <c:spPr>
            <a:solidFill>
              <a:schemeClr val="accent2"/>
            </a:solidFill>
            <a:ln>
              <a:noFill/>
            </a:ln>
            <a:effectLst/>
          </c:spPr>
          <c:invertIfNegative val="0"/>
          <c:cat>
            <c:strRef>
              <c:f>Sheet1!$A$2:$A$4</c:f>
              <c:strCache>
                <c:ptCount val="3"/>
                <c:pt idx="0">
                  <c:v>2010</c:v>
                </c:pt>
                <c:pt idx="1">
                  <c:v>2019</c:v>
                </c:pt>
                <c:pt idx="2">
                  <c:v>2024 (Projected)</c:v>
                </c:pt>
              </c:strCache>
            </c:strRef>
          </c:cat>
          <c:val>
            <c:numRef>
              <c:f>Sheet1!$C$2:$C$4</c:f>
              <c:numCache>
                <c:formatCode>#,##0</c:formatCode>
                <c:ptCount val="3"/>
                <c:pt idx="0" formatCode="General">
                  <c:v>9412</c:v>
                </c:pt>
                <c:pt idx="1">
                  <c:v>10395</c:v>
                </c:pt>
                <c:pt idx="2">
                  <c:v>10668</c:v>
                </c:pt>
              </c:numCache>
            </c:numRef>
          </c:val>
          <c:extLst>
            <c:ext xmlns:c16="http://schemas.microsoft.com/office/drawing/2014/chart" uri="{C3380CC4-5D6E-409C-BE32-E72D297353CC}">
              <c16:uniqueId val="{00000001-090B-4E21-8878-192BEE8428E1}"/>
            </c:ext>
          </c:extLst>
        </c:ser>
        <c:ser>
          <c:idx val="2"/>
          <c:order val="2"/>
          <c:tx>
            <c:strRef>
              <c:f>Sheet1!$D$1</c:f>
              <c:strCache>
                <c:ptCount val="1"/>
                <c:pt idx="0">
                  <c:v>Vacant</c:v>
                </c:pt>
              </c:strCache>
            </c:strRef>
          </c:tx>
          <c:spPr>
            <a:solidFill>
              <a:schemeClr val="accent3"/>
            </a:solidFill>
            <a:ln>
              <a:noFill/>
            </a:ln>
            <a:effectLst/>
          </c:spPr>
          <c:invertIfNegative val="0"/>
          <c:cat>
            <c:strRef>
              <c:f>Sheet1!$A$2:$A$4</c:f>
              <c:strCache>
                <c:ptCount val="3"/>
                <c:pt idx="0">
                  <c:v>2010</c:v>
                </c:pt>
                <c:pt idx="1">
                  <c:v>2019</c:v>
                </c:pt>
                <c:pt idx="2">
                  <c:v>2024 (Projected)</c:v>
                </c:pt>
              </c:strCache>
            </c:strRef>
          </c:cat>
          <c:val>
            <c:numRef>
              <c:f>Sheet1!$D$2:$D$4</c:f>
              <c:numCache>
                <c:formatCode>#,##0</c:formatCode>
                <c:ptCount val="3"/>
                <c:pt idx="0" formatCode="General">
                  <c:v>1727</c:v>
                </c:pt>
                <c:pt idx="1">
                  <c:v>1617</c:v>
                </c:pt>
                <c:pt idx="2">
                  <c:v>1590</c:v>
                </c:pt>
              </c:numCache>
            </c:numRef>
          </c:val>
          <c:extLst>
            <c:ext xmlns:c16="http://schemas.microsoft.com/office/drawing/2014/chart" uri="{C3380CC4-5D6E-409C-BE32-E72D297353CC}">
              <c16:uniqueId val="{00000002-090B-4E21-8878-192BEE8428E1}"/>
            </c:ext>
          </c:extLst>
        </c:ser>
        <c:dLbls>
          <c:showLegendKey val="0"/>
          <c:showVal val="0"/>
          <c:showCatName val="0"/>
          <c:showSerName val="0"/>
          <c:showPercent val="0"/>
          <c:showBubbleSize val="0"/>
        </c:dLbls>
        <c:gapWidth val="150"/>
        <c:overlap val="100"/>
        <c:axId val="340848032"/>
        <c:axId val="340842592"/>
      </c:barChart>
      <c:catAx>
        <c:axId val="34084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42592"/>
        <c:crosses val="autoZero"/>
        <c:auto val="1"/>
        <c:lblAlgn val="ctr"/>
        <c:lblOffset val="100"/>
        <c:noMultiLvlLbl val="0"/>
      </c:catAx>
      <c:valAx>
        <c:axId val="34084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crossAx val="340848032"/>
        <c:crosses val="autoZero"/>
        <c:crossBetween val="between"/>
      </c:valAx>
      <c:spPr>
        <a:noFill/>
        <a:ln>
          <a:noFill/>
        </a:ln>
        <a:effectLst/>
      </c:spPr>
    </c:plotArea>
    <c:legend>
      <c:legendPos val="b"/>
      <c:layout>
        <c:manualLayout>
          <c:xMode val="edge"/>
          <c:yMode val="edge"/>
          <c:x val="0.71693874816057113"/>
          <c:y val="0.54771000583504204"/>
          <c:w val="0.1721017470472441"/>
          <c:h val="0.36255209593818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DataViz!$B$78:$B$84</cx:f>
        <cx:lvl ptCount="7">
          <cx:pt idx="0">White</cx:pt>
          <cx:pt idx="1">Black </cx:pt>
          <cx:pt idx="2">American Indian</cx:pt>
          <cx:pt idx="3">Asian</cx:pt>
          <cx:pt idx="4">Pacific Islander</cx:pt>
          <cx:pt idx="5">Some Other Race</cx:pt>
          <cx:pt idx="6">Two or More Races</cx:pt>
        </cx:lvl>
      </cx:strDim>
      <cx:numDim type="size">
        <cx:f>DataViz!$C$78:$C$84</cx:f>
        <cx:lvl ptCount="7" formatCode="General">
          <cx:pt idx="0">32722</cx:pt>
          <cx:pt idx="1">4526</cx:pt>
          <cx:pt idx="2">115</cx:pt>
          <cx:pt idx="3">5091</cx:pt>
          <cx:pt idx="4">14</cx:pt>
          <cx:pt idx="5">1536</cx:pt>
          <cx:pt idx="6">685</cx:pt>
        </cx:lvl>
      </cx:numDim>
    </cx:data>
  </cx:chartData>
  <cx:chart>
    <cx:plotArea>
      <cx:plotAreaRegion>
        <cx:series layoutId="treemap" uniqueId="{62129DE8-3F16-4D03-B227-E221975FB385}">
          <cx:tx>
            <cx:txData>
              <cx:f>DataViz!$C$76</cx:f>
              <cx:v>Number</cx:v>
            </cx:txData>
          </cx:tx>
          <cx:dataPt idx="0">
            <cx:spPr>
              <a:solidFill>
                <a:srgbClr val="015F89"/>
              </a:solidFill>
            </cx:spPr>
          </cx:dataPt>
          <cx:dataPt idx="1">
            <cx:spPr>
              <a:solidFill>
                <a:srgbClr val="FD7533"/>
              </a:solidFill>
            </cx:spPr>
          </cx:dataPt>
          <cx:dataPt idx="2">
            <cx:spPr>
              <a:solidFill>
                <a:prstClr val="white">
                  <a:lumMod val="65000"/>
                </a:prstClr>
              </a:solidFill>
            </cx:spPr>
          </cx:dataPt>
          <cx:dataPt idx="3">
            <cx:spPr>
              <a:solidFill>
                <a:srgbClr val="F13C46"/>
              </a:solidFill>
            </cx:spPr>
          </cx:dataPt>
          <cx:dataPt idx="4">
            <cx:spPr>
              <a:solidFill>
                <a:srgbClr val="1CBEFE"/>
              </a:solidFill>
            </cx:spPr>
          </cx:dataPt>
          <cx:dataPt idx="5">
            <cx:spPr>
              <a:solidFill>
                <a:srgbClr val="AD3E9E"/>
              </a:solidFill>
            </cx:spPr>
          </cx:dataPt>
          <cx:dataPt idx="6">
            <cx:spPr>
              <a:solidFill>
                <a:srgbClr val="036C6F"/>
              </a:solidFill>
            </cx:spPr>
          </cx:dataPt>
          <cx:dataLabels pos="inEnd">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DataViz!$B$78:$B$84</cx:f>
        <cx:lvl ptCount="7">
          <cx:pt idx="0">White</cx:pt>
          <cx:pt idx="1">Black </cx:pt>
          <cx:pt idx="2">American Indian</cx:pt>
          <cx:pt idx="3">Asian</cx:pt>
          <cx:pt idx="4">Pacific Islander</cx:pt>
          <cx:pt idx="5">Some Other Race</cx:pt>
          <cx:pt idx="6">Two or More Races</cx:pt>
        </cx:lvl>
      </cx:strDim>
      <cx:numDim type="size">
        <cx:f>DataViz!$E$78:$E$84</cx:f>
        <cx:lvl ptCount="7" formatCode="#,##0">
          <cx:pt idx="0">32297</cx:pt>
          <cx:pt idx="1">6112</cx:pt>
          <cx:pt idx="2">138</cx:pt>
          <cx:pt idx="3">7559</cx:pt>
          <cx:pt idx="4">55</cx:pt>
          <cx:pt idx="5">1726</cx:pt>
          <cx:pt idx="6">1350</cx:pt>
        </cx:lvl>
      </cx:numDim>
    </cx:data>
  </cx:chartData>
  <cx:chart>
    <cx:plotArea>
      <cx:plotAreaRegion>
        <cx:series layoutId="treemap" uniqueId="{419D432F-6BDF-4D5F-9F5B-C76577CC20CF}">
          <cx:tx>
            <cx:txData>
              <cx:f>DataViz!$E$76</cx:f>
              <cx:v>Number</cx:v>
            </cx:txData>
          </cx:tx>
          <cx:dataPt idx="0">
            <cx:spPr>
              <a:solidFill>
                <a:srgbClr val="015F89"/>
              </a:solidFill>
            </cx:spPr>
          </cx:dataPt>
          <cx:dataPt idx="1">
            <cx:spPr>
              <a:solidFill>
                <a:srgbClr val="FD7533"/>
              </a:solidFill>
            </cx:spPr>
          </cx:dataPt>
          <cx:dataPt idx="2">
            <cx:spPr>
              <a:solidFill>
                <a:sysClr val="window" lastClr="FFFFFF">
                  <a:lumMod val="65000"/>
                </a:sysClr>
              </a:solidFill>
            </cx:spPr>
          </cx:dataPt>
          <cx:dataPt idx="3">
            <cx:spPr>
              <a:solidFill>
                <a:srgbClr val="F13C46"/>
              </a:solidFill>
            </cx:spPr>
          </cx:dataPt>
          <cx:dataPt idx="4">
            <cx:spPr>
              <a:solidFill>
                <a:srgbClr val="1CBEFE"/>
              </a:solidFill>
            </cx:spPr>
          </cx:dataPt>
          <cx:dataPt idx="5">
            <cx:spPr>
              <a:solidFill>
                <a:srgbClr val="AD3E9E"/>
              </a:solidFill>
            </cx:spPr>
          </cx:dataPt>
          <cx:dataPt idx="6">
            <cx:spPr>
              <a:solidFill>
                <a:srgbClr val="036C6F"/>
              </a:solidFill>
            </cx:spPr>
          </cx:dataPt>
          <cx:dataLabels pos="inEnd">
            <cx:txPr>
              <a:bodyPr spcFirstLastPara="1" vertOverflow="ellipsis" horzOverflow="overflow" wrap="square" lIns="0" tIns="0" rIns="0" bIns="0" anchor="ctr" anchorCtr="1"/>
              <a:lstStyle/>
              <a:p>
                <a:pPr algn="ctr" rtl="0">
                  <a:defRPr/>
                </a:pPr>
                <a:endParaRPr lang="en-US" sz="900" b="0" i="0" u="none" strike="noStrike" baseline="0">
                  <a:solidFill>
                    <a:sysClr val="window" lastClr="FFFFFF"/>
                  </a:solidFill>
                  <a:latin typeface="Calibri" panose="020F0502020204030204"/>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DataViz!$B$95:$B$101</cx:f>
        <cx:lvl ptCount="7">
          <cx:pt idx="0">White</cx:pt>
          <cx:pt idx="1">Black</cx:pt>
          <cx:pt idx="2">American Indian</cx:pt>
          <cx:pt idx="3">Asian</cx:pt>
          <cx:pt idx="4">Pacific Islander</cx:pt>
          <cx:pt idx="5">Some Other Race</cx:pt>
          <cx:pt idx="6">Two or More Races</cx:pt>
        </cx:lvl>
      </cx:strDim>
      <cx:numDim type="size">
        <cx:f>DataViz!$D$95:$D$101</cx:f>
        <cx:lvl ptCount="7" formatCode="General">
          <cx:pt idx="0">2049864</cx:pt>
          <cx:pt idx="1">1827570</cx:pt>
          <cx:pt idx="2">14240</cx:pt>
          <cx:pt idx="3">345021</cx:pt>
          <cx:pt idx="4">2330</cx:pt>
          <cx:pt idx="5">239787</cx:pt>
          <cx:pt idx="6">141138</cx:pt>
        </cx:lvl>
      </cx:numDim>
    </cx:data>
  </cx:chartData>
  <cx:chart>
    <cx:plotArea>
      <cx:plotAreaRegion>
        <cx:series layoutId="treemap" uniqueId="{4AC86416-DEA1-46A6-B1B4-2856F1D769AD}">
          <cx:dataPt idx="0">
            <cx:spPr>
              <a:solidFill>
                <a:srgbClr val="015F89"/>
              </a:solidFill>
            </cx:spPr>
          </cx:dataPt>
          <cx:dataPt idx="1">
            <cx:spPr>
              <a:solidFill>
                <a:srgbClr val="FD7533"/>
              </a:solidFill>
            </cx:spPr>
          </cx:dataPt>
          <cx:dataPt idx="2">
            <cx:spPr>
              <a:solidFill>
                <a:sysClr val="window" lastClr="FFFFFF">
                  <a:lumMod val="65000"/>
                </a:sysClr>
              </a:solidFill>
            </cx:spPr>
          </cx:dataPt>
          <cx:dataPt idx="3">
            <cx:spPr>
              <a:solidFill>
                <a:srgbClr val="F13C46"/>
              </a:solidFill>
            </cx:spPr>
          </cx:dataPt>
          <cx:dataPt idx="4">
            <cx:spPr>
              <a:solidFill>
                <a:srgbClr val="1CBEFE"/>
              </a:solidFill>
            </cx:spPr>
          </cx:dataPt>
          <cx:dataPt idx="5">
            <cx:spPr>
              <a:solidFill>
                <a:srgbClr val="AD3E9E"/>
              </a:solidFill>
            </cx:spPr>
          </cx:dataPt>
          <cx:dataPt idx="6">
            <cx:spPr>
              <a:solidFill>
                <a:srgbClr val="036C6F"/>
              </a:solidFill>
            </cx:spPr>
          </cx:dataPt>
          <cx:dataLabels pos="inEnd">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DataViz!$B$78:$B$84</cx:f>
        <cx:lvl ptCount="7">
          <cx:pt idx="0">White</cx:pt>
          <cx:pt idx="1">Black </cx:pt>
          <cx:pt idx="2">American Indian</cx:pt>
          <cx:pt idx="3">Asian</cx:pt>
          <cx:pt idx="4">Pacific Islander</cx:pt>
          <cx:pt idx="5">Some Other Race</cx:pt>
          <cx:pt idx="6">Two or More Races</cx:pt>
        </cx:lvl>
      </cx:strDim>
      <cx:numDim type="size">
        <cx:f>DataViz!$E$78:$E$84</cx:f>
        <cx:lvl ptCount="7" formatCode="#,##0">
          <cx:pt idx="0">32297</cx:pt>
          <cx:pt idx="1">6112</cx:pt>
          <cx:pt idx="2">138</cx:pt>
          <cx:pt idx="3">7559</cx:pt>
          <cx:pt idx="4">55</cx:pt>
          <cx:pt idx="5">1726</cx:pt>
          <cx:pt idx="6">1350</cx:pt>
        </cx:lvl>
      </cx:numDim>
    </cx:data>
  </cx:chartData>
  <cx:chart>
    <cx:plotArea>
      <cx:plotAreaRegion>
        <cx:series layoutId="treemap" uniqueId="{419D432F-6BDF-4D5F-9F5B-C76577CC20CF}">
          <cx:tx>
            <cx:txData>
              <cx:f>DataViz!$E$76</cx:f>
              <cx:v>Number</cx:v>
            </cx:txData>
          </cx:tx>
          <cx:dataPt idx="0">
            <cx:spPr>
              <a:solidFill>
                <a:srgbClr val="015F89"/>
              </a:solidFill>
            </cx:spPr>
          </cx:dataPt>
          <cx:dataPt idx="1">
            <cx:spPr>
              <a:solidFill>
                <a:srgbClr val="FD7533"/>
              </a:solidFill>
            </cx:spPr>
          </cx:dataPt>
          <cx:dataPt idx="2">
            <cx:spPr>
              <a:solidFill>
                <a:sysClr val="window" lastClr="FFFFFF">
                  <a:lumMod val="65000"/>
                </a:sysClr>
              </a:solidFill>
            </cx:spPr>
          </cx:dataPt>
          <cx:dataPt idx="3">
            <cx:spPr>
              <a:solidFill>
                <a:srgbClr val="F13C46"/>
              </a:solidFill>
            </cx:spPr>
          </cx:dataPt>
          <cx:dataPt idx="4">
            <cx:spPr>
              <a:solidFill>
                <a:srgbClr val="1CBEFE"/>
              </a:solidFill>
            </cx:spPr>
          </cx:dataPt>
          <cx:dataPt idx="5">
            <cx:spPr>
              <a:solidFill>
                <a:srgbClr val="AD3E9E"/>
              </a:solidFill>
            </cx:spPr>
          </cx:dataPt>
          <cx:dataPt idx="6">
            <cx:spPr>
              <a:solidFill>
                <a:srgbClr val="036C6F"/>
              </a:solidFill>
            </cx:spPr>
          </cx:dataPt>
          <cx:dataLabels pos="inEnd">
            <cx:txPr>
              <a:bodyPr spcFirstLastPara="1" vertOverflow="ellipsis" horzOverflow="overflow" wrap="square" lIns="0" tIns="0" rIns="0" bIns="0" anchor="ctr" anchorCtr="1"/>
              <a:lstStyle/>
              <a:p>
                <a:pPr algn="ctr" rtl="0">
                  <a:defRPr/>
                </a:pPr>
                <a:endParaRPr lang="en-US" sz="900" b="0" i="0" u="none" strike="noStrike" baseline="0">
                  <a:solidFill>
                    <a:sysClr val="window" lastClr="FFFFFF"/>
                  </a:solidFill>
                  <a:latin typeface="Calibri" panose="020F0502020204030204"/>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0.20694</cdr:x>
      <cdr:y>0.36565</cdr:y>
    </cdr:from>
    <cdr:to>
      <cdr:x>0.43767</cdr:x>
      <cdr:y>0.55204</cdr:y>
    </cdr:to>
    <cdr:sp macro="" textlink="">
      <cdr:nvSpPr>
        <cdr:cNvPr id="2" name="TextBox 1">
          <a:extLst xmlns:a="http://schemas.openxmlformats.org/drawingml/2006/main">
            <a:ext uri="{FF2B5EF4-FFF2-40B4-BE49-F238E27FC236}">
              <a16:creationId xmlns:a16="http://schemas.microsoft.com/office/drawing/2014/main" id="{5225B6D1-B3F2-4941-A668-CBF10F68D3DA}"/>
            </a:ext>
          </a:extLst>
        </cdr:cNvPr>
        <cdr:cNvSpPr txBox="1"/>
      </cdr:nvSpPr>
      <cdr:spPr>
        <a:xfrm xmlns:a="http://schemas.openxmlformats.org/drawingml/2006/main">
          <a:off x="1681968" y="1981361"/>
          <a:ext cx="1875454" cy="1009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latin typeface="Tw Cen MT Condensed" panose="020B0606020104020203" pitchFamily="34" charset="0"/>
            </a:rPr>
            <a:t>MEDIAN HOUSEHOLD INCOME</a:t>
          </a:r>
        </a:p>
        <a:p xmlns:a="http://schemas.openxmlformats.org/drawingml/2006/main">
          <a:pPr algn="ctr"/>
          <a:r>
            <a:rPr lang="en-US" sz="2000" dirty="0">
              <a:latin typeface="Tw Cen MT Condensed" panose="020B0606020104020203" pitchFamily="34" charset="0"/>
            </a:rPr>
            <a:t>$94,561</a:t>
          </a:r>
        </a:p>
      </cdr:txBody>
    </cdr:sp>
  </cdr:relSizeAnchor>
</c:userShapes>
</file>

<file path=ppt/drawings/drawing2.xml><?xml version="1.0" encoding="utf-8"?>
<c:userShapes xmlns:c="http://schemas.openxmlformats.org/drawingml/2006/chart">
  <cdr:relSizeAnchor xmlns:cdr="http://schemas.openxmlformats.org/drawingml/2006/chartDrawing">
    <cdr:from>
      <cdr:x>0.21084</cdr:x>
      <cdr:y>0.40681</cdr:y>
    </cdr:from>
    <cdr:to>
      <cdr:x>0.48104</cdr:x>
      <cdr:y>0.59319</cdr:y>
    </cdr:to>
    <cdr:sp macro="" textlink="">
      <cdr:nvSpPr>
        <cdr:cNvPr id="2" name="TextBox 1">
          <a:extLst xmlns:a="http://schemas.openxmlformats.org/drawingml/2006/main">
            <a:ext uri="{FF2B5EF4-FFF2-40B4-BE49-F238E27FC236}">
              <a16:creationId xmlns:a16="http://schemas.microsoft.com/office/drawing/2014/main" id="{49C85735-E2AC-4D15-90C8-D45C47713C83}"/>
            </a:ext>
          </a:extLst>
        </cdr:cNvPr>
        <cdr:cNvSpPr txBox="1"/>
      </cdr:nvSpPr>
      <cdr:spPr>
        <a:xfrm xmlns:a="http://schemas.openxmlformats.org/drawingml/2006/main">
          <a:off x="1463488" y="2204364"/>
          <a:ext cx="1875454" cy="10099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latin typeface="Tw Cen MT Condensed" panose="020B0606020104020203" pitchFamily="34" charset="0"/>
            </a:rPr>
            <a:t>MEDIAN HOUSEHOLD INCOME</a:t>
          </a:r>
        </a:p>
        <a:p xmlns:a="http://schemas.openxmlformats.org/drawingml/2006/main">
          <a:pPr algn="ctr"/>
          <a:r>
            <a:rPr lang="en-US" sz="2000" dirty="0">
              <a:latin typeface="Tw Cen MT Condensed" panose="020B0606020104020203" pitchFamily="34" charset="0"/>
            </a:rPr>
            <a:t>$67,625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4D79F6B1-D7C9-471C-AE30-E668E25EDD49}"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4C5519B0-2173-4BA2-A9AE-A67B37E2EF0E}" type="slidenum">
              <a:rPr lang="en-US" smtClean="0"/>
              <a:t>‹#›</a:t>
            </a:fld>
            <a:endParaRPr lang="en-US"/>
          </a:p>
        </p:txBody>
      </p:sp>
    </p:spTree>
    <p:extLst>
      <p:ext uri="{BB962C8B-B14F-4D97-AF65-F5344CB8AC3E}">
        <p14:creationId xmlns:p14="http://schemas.microsoft.com/office/powerpoint/2010/main" val="360288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5E72A0-0496-447C-B28A-1D08BCB41DCE}"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50196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E72A0-0496-447C-B28A-1D08BCB41DCE}"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332387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E72A0-0496-447C-B28A-1D08BCB41DCE}"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187477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E72A0-0496-447C-B28A-1D08BCB41DCE}"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75920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E72A0-0496-447C-B28A-1D08BCB41DCE}"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377575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5E72A0-0496-447C-B28A-1D08BCB41DCE}"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397972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5E72A0-0496-447C-B28A-1D08BCB41DCE}"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114398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5E72A0-0496-447C-B28A-1D08BCB41DCE}"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63528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E72A0-0496-447C-B28A-1D08BCB41DCE}"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87430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E72A0-0496-447C-B28A-1D08BCB41DCE}"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321176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E72A0-0496-447C-B28A-1D08BCB41DCE}"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0E02-E444-4145-A546-09FB21449C15}" type="slidenum">
              <a:rPr lang="en-US" smtClean="0"/>
              <a:t>‹#›</a:t>
            </a:fld>
            <a:endParaRPr lang="en-US"/>
          </a:p>
        </p:txBody>
      </p:sp>
    </p:spTree>
    <p:extLst>
      <p:ext uri="{BB962C8B-B14F-4D97-AF65-F5344CB8AC3E}">
        <p14:creationId xmlns:p14="http://schemas.microsoft.com/office/powerpoint/2010/main" val="154328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E72A0-0496-447C-B28A-1D08BCB41DCE}" type="datetimeFigureOut">
              <a:rPr lang="en-US" smtClean="0"/>
              <a:t>5/14/2020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40E02-E444-4145-A546-09FB21449C15}" type="slidenum">
              <a:rPr lang="en-US" smtClean="0"/>
              <a:t>‹#›</a:t>
            </a:fld>
            <a:endParaRPr lang="en-US"/>
          </a:p>
        </p:txBody>
      </p:sp>
    </p:spTree>
    <p:extLst>
      <p:ext uri="{BB962C8B-B14F-4D97-AF65-F5344CB8AC3E}">
        <p14:creationId xmlns:p14="http://schemas.microsoft.com/office/powerpoint/2010/main" val="239882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14/relationships/chartEx" Target="../charts/chartEx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14/relationships/chartEx" Target="../charts/chartEx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340427" y="1111826"/>
            <a:ext cx="8354291" cy="4509655"/>
            <a:chOff x="1028700" y="1423555"/>
            <a:chExt cx="6307283" cy="3023754"/>
          </a:xfrm>
        </p:grpSpPr>
        <p:grpSp>
          <p:nvGrpSpPr>
            <p:cNvPr id="19" name="Group 18"/>
            <p:cNvGrpSpPr/>
            <p:nvPr/>
          </p:nvGrpSpPr>
          <p:grpSpPr>
            <a:xfrm>
              <a:off x="1028700" y="1423555"/>
              <a:ext cx="6307283" cy="3023754"/>
              <a:chOff x="1028700" y="1423555"/>
              <a:chExt cx="6307283" cy="3023754"/>
            </a:xfrm>
          </p:grpSpPr>
          <p:sp>
            <p:nvSpPr>
              <p:cNvPr id="6" name="Rectangle 5"/>
              <p:cNvSpPr/>
              <p:nvPr/>
            </p:nvSpPr>
            <p:spPr>
              <a:xfrm>
                <a:off x="1028700" y="1423555"/>
                <a:ext cx="3023754" cy="30237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1345622" y="1740477"/>
                <a:ext cx="2389909" cy="23899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4052454" y="1569026"/>
                <a:ext cx="1662546" cy="8001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4052453" y="2535380"/>
                <a:ext cx="2306783" cy="8001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4052453" y="3501734"/>
                <a:ext cx="3065320" cy="800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424053" y="1859974"/>
                <a:ext cx="800102" cy="21821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6068290" y="2826325"/>
                <a:ext cx="800102" cy="2182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5400000">
                <a:off x="6826827" y="3792679"/>
                <a:ext cx="800102" cy="2182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161559" y="1690478"/>
              <a:ext cx="1662545" cy="515915"/>
            </a:xfrm>
            <a:prstGeom prst="rect">
              <a:avLst/>
            </a:prstGeom>
            <a:noFill/>
          </p:spPr>
          <p:txBody>
            <a:bodyPr wrap="square" rtlCol="0">
              <a:spAutoFit/>
            </a:bodyPr>
            <a:lstStyle/>
            <a:p>
              <a:r>
                <a:rPr lang="en-US" sz="4400" dirty="0">
                  <a:solidFill>
                    <a:schemeClr val="bg1"/>
                  </a:solidFill>
                  <a:latin typeface="Tw Cen MT Condensed" panose="020B0606020104020203" pitchFamily="34" charset="0"/>
                </a:rPr>
                <a:t>DUNWOODY</a:t>
              </a:r>
              <a:endParaRPr lang="en-US" sz="3200" dirty="0">
                <a:solidFill>
                  <a:schemeClr val="bg1"/>
                </a:solidFill>
                <a:latin typeface="Tw Cen MT Condensed" panose="020B0606020104020203" pitchFamily="34" charset="0"/>
              </a:endParaRPr>
            </a:p>
          </p:txBody>
        </p:sp>
        <p:sp>
          <p:nvSpPr>
            <p:cNvPr id="24" name="TextBox 23"/>
            <p:cNvSpPr txBox="1"/>
            <p:nvPr/>
          </p:nvSpPr>
          <p:spPr>
            <a:xfrm>
              <a:off x="4052452" y="2656833"/>
              <a:ext cx="2639291" cy="557189"/>
            </a:xfrm>
            <a:prstGeom prst="rect">
              <a:avLst/>
            </a:prstGeom>
            <a:noFill/>
          </p:spPr>
          <p:txBody>
            <a:bodyPr wrap="square" rtlCol="0">
              <a:spAutoFit/>
            </a:bodyPr>
            <a:lstStyle/>
            <a:p>
              <a:r>
                <a:rPr lang="en-US" sz="4800" dirty="0">
                  <a:solidFill>
                    <a:schemeClr val="bg1"/>
                  </a:solidFill>
                  <a:latin typeface="Tw Cen MT Condensed" panose="020B0606020104020203" pitchFamily="34" charset="0"/>
                </a:rPr>
                <a:t>COMPREHENSIVE</a:t>
              </a:r>
              <a:endParaRPr lang="en-US" sz="3200" dirty="0">
                <a:solidFill>
                  <a:schemeClr val="bg1"/>
                </a:solidFill>
                <a:latin typeface="Tw Cen MT Condensed" panose="020B0606020104020203" pitchFamily="34" charset="0"/>
              </a:endParaRPr>
            </a:p>
          </p:txBody>
        </p:sp>
        <p:sp>
          <p:nvSpPr>
            <p:cNvPr id="25" name="TextBox 24"/>
            <p:cNvSpPr txBox="1"/>
            <p:nvPr/>
          </p:nvSpPr>
          <p:spPr>
            <a:xfrm>
              <a:off x="4161559" y="3623189"/>
              <a:ext cx="2956214" cy="557189"/>
            </a:xfrm>
            <a:prstGeom prst="rect">
              <a:avLst/>
            </a:prstGeom>
            <a:noFill/>
          </p:spPr>
          <p:txBody>
            <a:bodyPr wrap="square" rtlCol="0">
              <a:spAutoFit/>
            </a:bodyPr>
            <a:lstStyle/>
            <a:p>
              <a:r>
                <a:rPr lang="en-US" sz="4800" dirty="0">
                  <a:solidFill>
                    <a:schemeClr val="bg1"/>
                  </a:solidFill>
                  <a:latin typeface="Tw Cen MT Condensed" panose="020B0606020104020203" pitchFamily="34" charset="0"/>
                </a:rPr>
                <a:t>PLAN </a:t>
              </a:r>
              <a:r>
                <a:rPr lang="en-US" sz="4800">
                  <a:solidFill>
                    <a:schemeClr val="bg1"/>
                  </a:solidFill>
                  <a:latin typeface="Tw Cen MT Condensed" panose="020B0606020104020203" pitchFamily="34" charset="0"/>
                </a:rPr>
                <a:t>UPDATE 2020</a:t>
              </a:r>
              <a:endParaRPr lang="en-US" sz="4800" dirty="0">
                <a:solidFill>
                  <a:schemeClr val="bg1"/>
                </a:solidFill>
                <a:latin typeface="Tw Cen MT Condensed" panose="020B0606020104020203" pitchFamily="34" charset="0"/>
              </a:endParaRPr>
            </a:p>
          </p:txBody>
        </p:sp>
      </p:grpSp>
      <p:pic>
        <p:nvPicPr>
          <p:cNvPr id="3" name="Picture 2">
            <a:extLst>
              <a:ext uri="{FF2B5EF4-FFF2-40B4-BE49-F238E27FC236}">
                <a16:creationId xmlns:a16="http://schemas.microsoft.com/office/drawing/2014/main" id="{8E43178F-F801-4307-A31B-AC80E1A3F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09" y="2743179"/>
            <a:ext cx="2945818" cy="1246934"/>
          </a:xfrm>
          <a:prstGeom prst="rect">
            <a:avLst/>
          </a:prstGeom>
        </p:spPr>
      </p:pic>
      <p:sp>
        <p:nvSpPr>
          <p:cNvPr id="2" name="TextBox 1">
            <a:extLst>
              <a:ext uri="{FF2B5EF4-FFF2-40B4-BE49-F238E27FC236}">
                <a16:creationId xmlns:a16="http://schemas.microsoft.com/office/drawing/2014/main" id="{07688FF5-93F1-4347-9D3C-80D342462143}"/>
              </a:ext>
            </a:extLst>
          </p:cNvPr>
          <p:cNvSpPr txBox="1"/>
          <p:nvPr/>
        </p:nvSpPr>
        <p:spPr>
          <a:xfrm>
            <a:off x="8400971" y="6451962"/>
            <a:ext cx="4562475" cy="369332"/>
          </a:xfrm>
          <a:prstGeom prst="rect">
            <a:avLst/>
          </a:prstGeom>
          <a:noFill/>
        </p:spPr>
        <p:txBody>
          <a:bodyPr wrap="square" rtlCol="0">
            <a:spAutoFit/>
          </a:bodyPr>
          <a:lstStyle/>
          <a:p>
            <a:r>
              <a:rPr lang="en-US" dirty="0"/>
              <a:t>Data prepared by ARC (January 2020)</a:t>
            </a:r>
          </a:p>
        </p:txBody>
      </p:sp>
    </p:spTree>
    <p:extLst>
      <p:ext uri="{BB962C8B-B14F-4D97-AF65-F5344CB8AC3E}">
        <p14:creationId xmlns:p14="http://schemas.microsoft.com/office/powerpoint/2010/main" val="314089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677832" y="5119338"/>
            <a:ext cx="8729057" cy="1107996"/>
          </a:xfrm>
          <a:prstGeom prst="rect">
            <a:avLst/>
          </a:prstGeom>
          <a:noFill/>
        </p:spPr>
        <p:txBody>
          <a:bodyPr wrap="square" rtlCol="0">
            <a:spAutoFit/>
          </a:bodyPr>
          <a:lstStyle/>
          <a:p>
            <a:r>
              <a:rPr lang="en-US" sz="6600" dirty="0">
                <a:solidFill>
                  <a:schemeClr val="bg2"/>
                </a:solidFill>
                <a:latin typeface="Tw Cen MT Condensed" panose="020B0606020104020203" pitchFamily="34" charset="0"/>
              </a:rPr>
              <a:t>HOUSING TRENDS</a:t>
            </a:r>
          </a:p>
        </p:txBody>
      </p:sp>
      <p:pic>
        <p:nvPicPr>
          <p:cNvPr id="2050" name="Picture 2" descr="https://www.vectren.com/assets/cms/mobile/header_icon_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407" y="1789859"/>
            <a:ext cx="4599940" cy="43504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02753" y="343189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326795" y="30381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2606" y="-164067"/>
            <a:ext cx="8833091" cy="5904681"/>
            <a:chOff x="-132606" y="-164067"/>
            <a:chExt cx="8833091" cy="5904681"/>
          </a:xfrm>
        </p:grpSpPr>
        <p:sp>
          <p:nvSpPr>
            <p:cNvPr id="8" name="Rectangle 7"/>
            <p:cNvSpPr/>
            <p:nvPr/>
          </p:nvSpPr>
          <p:spPr>
            <a:xfrm>
              <a:off x="6496572" y="518937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96572" y="402757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2194" y="37353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72194" y="204104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86879" y="546499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30643" y="460847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06265" y="37353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06265" y="261806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30643" y="28936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1898" y="231615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22113" y="490582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65872" y="488063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65872" y="431456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65872" y="31510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665872" y="202275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32852" y="401760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80122" y="173433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09129" y="457189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84751" y="36988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84751" y="313273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84751" y="25685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04148" y="255091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87294" y="226428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11480" y="429717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35858" y="340925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25730" y="17169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40687" y="313623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22494" y="370542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43291" y="144473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99136" y="33856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374758" y="198171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91612" y="113339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00294" y="36616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24672" y="335640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64123" y="25378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66727" y="139758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377742" y="223525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90852" y="82677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18253" y="173916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0" y="79019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49938" y="518144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325560" y="489099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325560" y="432492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049938" y="34370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049938" y="28857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325560" y="20331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49938" y="231140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39810" y="174469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228815" y="31738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76281" y="25991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907250" y="205079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1898" y="140849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81887" y="17717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781415" y="432095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63826" y="225914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89580" y="284582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505242" y="462206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15432" y="315345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3803" y="25320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15649" y="31035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933526" y="17402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3978" y="145015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914245" y="117967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74840" y="397442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40021" y="2331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32606" y="-16406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970827" y="223525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149241" y="287732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424863" y="257868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615644" y="516857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898773" y="544629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889552" y="485319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15644" y="404266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7077186" y="574217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672369" y="229837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9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2" y="238728"/>
            <a:ext cx="8351867" cy="769441"/>
          </a:xfrm>
          <a:prstGeom prst="rect">
            <a:avLst/>
          </a:prstGeom>
          <a:noFill/>
        </p:spPr>
        <p:txBody>
          <a:bodyPr wrap="square" rtlCol="0">
            <a:spAutoFit/>
          </a:bodyPr>
          <a:lstStyle/>
          <a:p>
            <a:r>
              <a:rPr lang="en-US" sz="4400" dirty="0">
                <a:latin typeface="Tw Cen MT Condensed" panose="020B0606020104020203" pitchFamily="34" charset="0"/>
              </a:rPr>
              <a:t>METRO ATL HOUSING STRATEGY</a:t>
            </a:r>
          </a:p>
        </p:txBody>
      </p:sp>
      <p:sp>
        <p:nvSpPr>
          <p:cNvPr id="5" name="Rectangle 4"/>
          <p:cNvSpPr/>
          <p:nvPr/>
        </p:nvSpPr>
        <p:spPr>
          <a:xfrm>
            <a:off x="6699738" y="446809"/>
            <a:ext cx="5045452" cy="363682"/>
          </a:xfrm>
          <a:prstGeom prst="rect">
            <a:avLst/>
          </a:prstGeom>
          <a:solidFill>
            <a:srgbClr val="8B347F"/>
          </a:solidFill>
          <a:ln>
            <a:solidFill>
              <a:srgbClr val="8B347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rgbClr val="8B347F"/>
          </a:solidFill>
          <a:ln>
            <a:solidFill>
              <a:srgbClr val="8B347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rgbClr val="8B347F"/>
          </a:solidFill>
          <a:ln>
            <a:solidFill>
              <a:srgbClr val="8B347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E656D3"/>
              </a:solidFill>
            </a:endParaRPr>
          </a:p>
        </p:txBody>
      </p:sp>
      <p:pic>
        <p:nvPicPr>
          <p:cNvPr id="2" name="Picture 1">
            <a:extLst>
              <a:ext uri="{FF2B5EF4-FFF2-40B4-BE49-F238E27FC236}">
                <a16:creationId xmlns:a16="http://schemas.microsoft.com/office/drawing/2014/main" id="{5C9F9D71-D2F1-4866-8332-85B0AA0E85C8}"/>
              </a:ext>
            </a:extLst>
          </p:cNvPr>
          <p:cNvPicPr>
            <a:picLocks noChangeAspect="1"/>
          </p:cNvPicPr>
          <p:nvPr/>
        </p:nvPicPr>
        <p:blipFill>
          <a:blip r:embed="rId2"/>
          <a:stretch>
            <a:fillRect/>
          </a:stretch>
        </p:blipFill>
        <p:spPr>
          <a:xfrm>
            <a:off x="3544165" y="1018572"/>
            <a:ext cx="8201025" cy="4914414"/>
          </a:xfrm>
          <a:prstGeom prst="rect">
            <a:avLst/>
          </a:prstGeom>
          <a:ln>
            <a:noFill/>
          </a:ln>
        </p:spPr>
      </p:pic>
      <p:sp>
        <p:nvSpPr>
          <p:cNvPr id="9" name="TextBox 8">
            <a:extLst>
              <a:ext uri="{FF2B5EF4-FFF2-40B4-BE49-F238E27FC236}">
                <a16:creationId xmlns:a16="http://schemas.microsoft.com/office/drawing/2014/main" id="{5C441EB6-2C94-4879-8D7F-26D801CFB33B}"/>
              </a:ext>
            </a:extLst>
          </p:cNvPr>
          <p:cNvSpPr txBox="1"/>
          <p:nvPr/>
        </p:nvSpPr>
        <p:spPr>
          <a:xfrm>
            <a:off x="467590" y="1164321"/>
            <a:ext cx="2926239" cy="1354217"/>
          </a:xfrm>
          <a:prstGeom prst="rect">
            <a:avLst/>
          </a:prstGeom>
          <a:noFill/>
          <a:ln w="28575">
            <a:solidFill>
              <a:srgbClr val="E68292"/>
            </a:solidFill>
          </a:ln>
        </p:spPr>
        <p:txBody>
          <a:bodyPr wrap="square" rtlCol="0">
            <a:spAutoFit/>
          </a:bodyPr>
          <a:lstStyle/>
          <a:p>
            <a:r>
              <a:rPr lang="en-US" b="1" dirty="0">
                <a:solidFill>
                  <a:srgbClr val="E68292"/>
                </a:solidFill>
                <a:latin typeface="Tw Cen MT" panose="020B0602020104020603" pitchFamily="34" charset="0"/>
              </a:rPr>
              <a:t>SUBAREA 2</a:t>
            </a:r>
          </a:p>
          <a:p>
            <a:r>
              <a:rPr lang="en-US" sz="1600" dirty="0">
                <a:solidFill>
                  <a:srgbClr val="E68292"/>
                </a:solidFill>
                <a:latin typeface="Tw Cen MT" panose="020B0602020104020603" pitchFamily="34" charset="0"/>
              </a:rPr>
              <a:t>Neighborhoods near the city core and employment corridors, with a mix of newer and older higher priced homes and higher rents. </a:t>
            </a:r>
          </a:p>
        </p:txBody>
      </p:sp>
      <p:sp>
        <p:nvSpPr>
          <p:cNvPr id="12" name="TextBox 11">
            <a:extLst>
              <a:ext uri="{FF2B5EF4-FFF2-40B4-BE49-F238E27FC236}">
                <a16:creationId xmlns:a16="http://schemas.microsoft.com/office/drawing/2014/main" id="{4CD6CC12-A776-405B-825B-7212B8BEEA6F}"/>
              </a:ext>
            </a:extLst>
          </p:cNvPr>
          <p:cNvSpPr txBox="1"/>
          <p:nvPr/>
        </p:nvSpPr>
        <p:spPr>
          <a:xfrm>
            <a:off x="467590" y="2754110"/>
            <a:ext cx="2926237" cy="1446550"/>
          </a:xfrm>
          <a:prstGeom prst="rect">
            <a:avLst/>
          </a:prstGeom>
          <a:noFill/>
          <a:ln w="28575">
            <a:solidFill>
              <a:srgbClr val="E656D3"/>
            </a:solidFill>
          </a:ln>
        </p:spPr>
        <p:txBody>
          <a:bodyPr wrap="square" rtlCol="0">
            <a:spAutoFit/>
          </a:bodyPr>
          <a:lstStyle/>
          <a:p>
            <a:r>
              <a:rPr lang="en-US" b="1" dirty="0">
                <a:solidFill>
                  <a:srgbClr val="E656D3"/>
                </a:solidFill>
                <a:latin typeface="Tw Cen MT" panose="020B0602020104020603" pitchFamily="34" charset="0"/>
              </a:rPr>
              <a:t>SUBAREA 5</a:t>
            </a:r>
          </a:p>
          <a:p>
            <a:r>
              <a:rPr lang="en-US" sz="1400" dirty="0">
                <a:solidFill>
                  <a:srgbClr val="E656D3"/>
                </a:solidFill>
                <a:latin typeface="Tw Cen MT" panose="020B0602020104020603" pitchFamily="34" charset="0"/>
              </a:rPr>
              <a:t>Moderate-to-higher-priced suburban neighborhoods near employment centers with a mix of single family and multifamily units housing both renters and owners.</a:t>
            </a:r>
          </a:p>
        </p:txBody>
      </p:sp>
      <p:sp>
        <p:nvSpPr>
          <p:cNvPr id="13" name="TextBox 12">
            <a:extLst>
              <a:ext uri="{FF2B5EF4-FFF2-40B4-BE49-F238E27FC236}">
                <a16:creationId xmlns:a16="http://schemas.microsoft.com/office/drawing/2014/main" id="{D332287A-9442-4E29-A9EE-538883B00E27}"/>
              </a:ext>
            </a:extLst>
          </p:cNvPr>
          <p:cNvSpPr txBox="1"/>
          <p:nvPr/>
        </p:nvSpPr>
        <p:spPr>
          <a:xfrm>
            <a:off x="467590" y="4433019"/>
            <a:ext cx="2926237" cy="1354217"/>
          </a:xfrm>
          <a:prstGeom prst="rect">
            <a:avLst/>
          </a:prstGeom>
          <a:noFill/>
          <a:ln w="28575">
            <a:solidFill>
              <a:srgbClr val="8B347F"/>
            </a:solidFill>
          </a:ln>
        </p:spPr>
        <p:txBody>
          <a:bodyPr wrap="square" rtlCol="0">
            <a:spAutoFit/>
          </a:bodyPr>
          <a:lstStyle/>
          <a:p>
            <a:r>
              <a:rPr lang="en-US" b="1" dirty="0">
                <a:solidFill>
                  <a:srgbClr val="8B347F"/>
                </a:solidFill>
                <a:latin typeface="Tw Cen MT" panose="020B0602020104020603" pitchFamily="34" charset="0"/>
              </a:rPr>
              <a:t>SUBAREA 6</a:t>
            </a:r>
          </a:p>
          <a:p>
            <a:r>
              <a:rPr lang="en-US" sz="1600" dirty="0">
                <a:solidFill>
                  <a:srgbClr val="8B347F"/>
                </a:solidFill>
                <a:latin typeface="Tw Cen MT" panose="020B0602020104020603" pitchFamily="34" charset="0"/>
              </a:rPr>
              <a:t>Moderate-to-higher-priced suburban neighborhoods consisting almost entirely of single family homes. </a:t>
            </a:r>
          </a:p>
        </p:txBody>
      </p:sp>
      <p:sp>
        <p:nvSpPr>
          <p:cNvPr id="15" name="Rectangle 14">
            <a:extLst>
              <a:ext uri="{FF2B5EF4-FFF2-40B4-BE49-F238E27FC236}">
                <a16:creationId xmlns:a16="http://schemas.microsoft.com/office/drawing/2014/main" id="{220BFF36-DED6-4D2A-B641-14942B53B065}"/>
              </a:ext>
            </a:extLst>
          </p:cNvPr>
          <p:cNvSpPr/>
          <p:nvPr/>
        </p:nvSpPr>
        <p:spPr>
          <a:xfrm>
            <a:off x="8999919" y="6041145"/>
            <a:ext cx="1572866" cy="253916"/>
          </a:xfrm>
          <a:prstGeom prst="rect">
            <a:avLst/>
          </a:prstGeom>
        </p:spPr>
        <p:txBody>
          <a:bodyPr wrap="none">
            <a:spAutoFit/>
          </a:bodyPr>
          <a:lstStyle/>
          <a:p>
            <a:pPr lvl="0"/>
            <a:r>
              <a:rPr lang="en-US" sz="1050" dirty="0">
                <a:solidFill>
                  <a:prstClr val="black"/>
                </a:solidFill>
                <a:latin typeface="Tw Cen MT Condensed" panose="020B0606020104020203" pitchFamily="34" charset="0"/>
              </a:rPr>
              <a:t>Data Source: metroATLhousing.org</a:t>
            </a:r>
          </a:p>
        </p:txBody>
      </p:sp>
    </p:spTree>
    <p:extLst>
      <p:ext uri="{BB962C8B-B14F-4D97-AF65-F5344CB8AC3E}">
        <p14:creationId xmlns:p14="http://schemas.microsoft.com/office/powerpoint/2010/main" val="409923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sccongress.com/wp-content/uploads/2016/06/teal-hous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602" y="4674870"/>
            <a:ext cx="1777947" cy="168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latin typeface="Tw Cen MT Condensed" panose="020B0606020104020203" pitchFamily="34" charset="0"/>
              </a:rPr>
              <a:t>HOUSING TENURE</a:t>
            </a:r>
          </a:p>
        </p:txBody>
      </p:sp>
      <p:sp>
        <p:nvSpPr>
          <p:cNvPr id="5" name="Rectangle 4"/>
          <p:cNvSpPr/>
          <p:nvPr/>
        </p:nvSpPr>
        <p:spPr>
          <a:xfrm>
            <a:off x="4446270" y="446809"/>
            <a:ext cx="7298920"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aphicFrame>
        <p:nvGraphicFramePr>
          <p:cNvPr id="9" name="Chart 8"/>
          <p:cNvGraphicFramePr/>
          <p:nvPr>
            <p:extLst>
              <p:ext uri="{D42A27DB-BD31-4B8C-83A1-F6EECF244321}">
                <p14:modId xmlns:p14="http://schemas.microsoft.com/office/powerpoint/2010/main" val="17663121"/>
              </p:ext>
            </p:extLst>
          </p:nvPr>
        </p:nvGraphicFramePr>
        <p:xfrm>
          <a:off x="467591" y="1075459"/>
          <a:ext cx="10760134" cy="5388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22745880"/>
              </p:ext>
            </p:extLst>
          </p:nvPr>
        </p:nvGraphicFramePr>
        <p:xfrm>
          <a:off x="7778981" y="1138202"/>
          <a:ext cx="4413019" cy="28881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8503920" y="968022"/>
            <a:ext cx="3516629" cy="369332"/>
          </a:xfrm>
          <a:prstGeom prst="rect">
            <a:avLst/>
          </a:prstGeom>
          <a:noFill/>
        </p:spPr>
        <p:txBody>
          <a:bodyPr wrap="square" rtlCol="0">
            <a:spAutoFit/>
          </a:bodyPr>
          <a:lstStyle/>
          <a:p>
            <a:r>
              <a:rPr lang="en-US" dirty="0">
                <a:latin typeface="Tw Cen MT Condensed" panose="020B0606020104020203" pitchFamily="34" charset="0"/>
              </a:rPr>
              <a:t>10-County Atlanta Metro Occupancy Projections</a:t>
            </a:r>
          </a:p>
        </p:txBody>
      </p:sp>
      <p:sp>
        <p:nvSpPr>
          <p:cNvPr id="12" name="TextBox 11"/>
          <p:cNvSpPr txBox="1"/>
          <p:nvPr/>
        </p:nvSpPr>
        <p:spPr>
          <a:xfrm>
            <a:off x="9880767" y="1533886"/>
            <a:ext cx="697230" cy="400110"/>
          </a:xfrm>
          <a:prstGeom prst="rect">
            <a:avLst/>
          </a:prstGeom>
          <a:noFill/>
        </p:spPr>
        <p:txBody>
          <a:bodyPr wrap="square" rtlCol="0">
            <a:spAutoFit/>
          </a:bodyPr>
          <a:lstStyle/>
          <a:p>
            <a:r>
              <a:rPr lang="en-US" sz="2000" dirty="0">
                <a:solidFill>
                  <a:schemeClr val="accent3"/>
                </a:solidFill>
                <a:latin typeface="Tw Cen MT Condensed" panose="020B0606020104020203" pitchFamily="34" charset="0"/>
              </a:rPr>
              <a:t>8.6%</a:t>
            </a:r>
          </a:p>
        </p:txBody>
      </p:sp>
      <p:sp>
        <p:nvSpPr>
          <p:cNvPr id="14" name="TextBox 13"/>
          <p:cNvSpPr txBox="1"/>
          <p:nvPr/>
        </p:nvSpPr>
        <p:spPr>
          <a:xfrm>
            <a:off x="6299662" y="1169590"/>
            <a:ext cx="858286" cy="523220"/>
          </a:xfrm>
          <a:prstGeom prst="rect">
            <a:avLst/>
          </a:prstGeom>
          <a:noFill/>
        </p:spPr>
        <p:txBody>
          <a:bodyPr wrap="square" rtlCol="0">
            <a:spAutoFit/>
          </a:bodyPr>
          <a:lstStyle/>
          <a:p>
            <a:r>
              <a:rPr lang="en-US" sz="2800" dirty="0">
                <a:solidFill>
                  <a:schemeClr val="accent3"/>
                </a:solidFill>
                <a:latin typeface="Tw Cen MT Condensed" panose="020B0606020104020203" pitchFamily="34" charset="0"/>
              </a:rPr>
              <a:t>6.8%</a:t>
            </a:r>
          </a:p>
        </p:txBody>
      </p:sp>
      <p:sp>
        <p:nvSpPr>
          <p:cNvPr id="15" name="TextBox 14"/>
          <p:cNvSpPr txBox="1"/>
          <p:nvPr/>
        </p:nvSpPr>
        <p:spPr>
          <a:xfrm>
            <a:off x="4076177" y="1273137"/>
            <a:ext cx="1054161" cy="523220"/>
          </a:xfrm>
          <a:prstGeom prst="rect">
            <a:avLst/>
          </a:prstGeom>
          <a:noFill/>
        </p:spPr>
        <p:txBody>
          <a:bodyPr wrap="square" rtlCol="0">
            <a:spAutoFit/>
          </a:bodyPr>
          <a:lstStyle/>
          <a:p>
            <a:r>
              <a:rPr lang="en-US" sz="2800" dirty="0">
                <a:solidFill>
                  <a:schemeClr val="accent3"/>
                </a:solidFill>
                <a:latin typeface="Tw Cen MT Condensed" panose="020B0606020104020203" pitchFamily="34" charset="0"/>
              </a:rPr>
              <a:t>7.1%</a:t>
            </a:r>
          </a:p>
        </p:txBody>
      </p:sp>
      <p:sp>
        <p:nvSpPr>
          <p:cNvPr id="16" name="TextBox 15"/>
          <p:cNvSpPr txBox="1"/>
          <p:nvPr/>
        </p:nvSpPr>
        <p:spPr>
          <a:xfrm>
            <a:off x="1910274" y="1451889"/>
            <a:ext cx="1054161" cy="523220"/>
          </a:xfrm>
          <a:prstGeom prst="rect">
            <a:avLst/>
          </a:prstGeom>
          <a:noFill/>
        </p:spPr>
        <p:txBody>
          <a:bodyPr wrap="square" rtlCol="0">
            <a:spAutoFit/>
          </a:bodyPr>
          <a:lstStyle/>
          <a:p>
            <a:r>
              <a:rPr lang="en-US" sz="2800" dirty="0">
                <a:solidFill>
                  <a:schemeClr val="accent3"/>
                </a:solidFill>
                <a:latin typeface="Tw Cen MT Condensed" panose="020B0606020104020203" pitchFamily="34" charset="0"/>
              </a:rPr>
              <a:t>8.0%</a:t>
            </a:r>
          </a:p>
        </p:txBody>
      </p:sp>
      <p:sp>
        <p:nvSpPr>
          <p:cNvPr id="2" name="Rectangle 1">
            <a:extLst>
              <a:ext uri="{FF2B5EF4-FFF2-40B4-BE49-F238E27FC236}">
                <a16:creationId xmlns:a16="http://schemas.microsoft.com/office/drawing/2014/main" id="{CD67220C-838D-4D8F-A2D2-C5285E43DD8B}"/>
              </a:ext>
            </a:extLst>
          </p:cNvPr>
          <p:cNvSpPr/>
          <p:nvPr/>
        </p:nvSpPr>
        <p:spPr>
          <a:xfrm>
            <a:off x="8999919" y="6041145"/>
            <a:ext cx="1566454" cy="253916"/>
          </a:xfrm>
          <a:prstGeom prst="rect">
            <a:avLst/>
          </a:prstGeom>
        </p:spPr>
        <p:txBody>
          <a:bodyPr wrap="none">
            <a:spAutoFit/>
          </a:bodyPr>
          <a:lstStyle/>
          <a:p>
            <a:pPr lvl="0"/>
            <a:r>
              <a:rPr lang="en-US" sz="1050" dirty="0">
                <a:solidFill>
                  <a:prstClr val="black"/>
                </a:solidFill>
                <a:latin typeface="Tw Cen MT Condensed" panose="020B0606020104020203" pitchFamily="34" charset="0"/>
              </a:rPr>
              <a:t>Data Source: </a:t>
            </a:r>
            <a:r>
              <a:rPr lang="en-US" sz="1050" dirty="0" err="1">
                <a:solidFill>
                  <a:prstClr val="black"/>
                </a:solidFill>
                <a:latin typeface="Tw Cen MT Condensed" panose="020B0606020104020203" pitchFamily="34" charset="0"/>
              </a:rPr>
              <a:t>Esri</a:t>
            </a:r>
            <a:r>
              <a:rPr lang="en-US" sz="1050" dirty="0">
                <a:solidFill>
                  <a:prstClr val="black"/>
                </a:solidFill>
                <a:latin typeface="Tw Cen MT Condensed" panose="020B0606020104020203" pitchFamily="34" charset="0"/>
              </a:rPr>
              <a:t> Business Analyst</a:t>
            </a:r>
          </a:p>
        </p:txBody>
      </p:sp>
    </p:spTree>
    <p:extLst>
      <p:ext uri="{BB962C8B-B14F-4D97-AF65-F5344CB8AC3E}">
        <p14:creationId xmlns:p14="http://schemas.microsoft.com/office/powerpoint/2010/main" val="343652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sccongress.com/wp-content/uploads/2016/06/teal-hous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602" y="4674870"/>
            <a:ext cx="1777947" cy="168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latin typeface="Tw Cen MT Condensed" panose="020B0606020104020203" pitchFamily="34" charset="0"/>
              </a:rPr>
              <a:t>HOUSING TYPES</a:t>
            </a:r>
          </a:p>
        </p:txBody>
      </p:sp>
      <p:sp>
        <p:nvSpPr>
          <p:cNvPr id="5" name="Rectangle 4"/>
          <p:cNvSpPr/>
          <p:nvPr/>
        </p:nvSpPr>
        <p:spPr>
          <a:xfrm>
            <a:off x="4240530" y="446809"/>
            <a:ext cx="7504660"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aphicFrame>
        <p:nvGraphicFramePr>
          <p:cNvPr id="9" name="Chart 8"/>
          <p:cNvGraphicFramePr/>
          <p:nvPr>
            <p:extLst>
              <p:ext uri="{D42A27DB-BD31-4B8C-83A1-F6EECF244321}">
                <p14:modId xmlns:p14="http://schemas.microsoft.com/office/powerpoint/2010/main" val="1169772191"/>
              </p:ext>
            </p:extLst>
          </p:nvPr>
        </p:nvGraphicFramePr>
        <p:xfrm>
          <a:off x="467590" y="1018572"/>
          <a:ext cx="7949579" cy="54450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8A5564E-706C-413F-A3E4-5F5CBE422E2A}"/>
              </a:ext>
            </a:extLst>
          </p:cNvPr>
          <p:cNvSpPr txBox="1"/>
          <p:nvPr/>
        </p:nvSpPr>
        <p:spPr>
          <a:xfrm>
            <a:off x="8832620" y="1599830"/>
            <a:ext cx="2891790" cy="2708434"/>
          </a:xfrm>
          <a:prstGeom prst="rect">
            <a:avLst/>
          </a:prstGeom>
          <a:noFill/>
        </p:spPr>
        <p:txBody>
          <a:bodyPr wrap="square" rtlCol="0">
            <a:spAutoFit/>
          </a:bodyPr>
          <a:lstStyle/>
          <a:p>
            <a:r>
              <a:rPr lang="en-US" dirty="0">
                <a:latin typeface="Tw Cen MT Condensed" panose="020B0606020104020203" pitchFamily="34" charset="0"/>
              </a:rPr>
              <a:t>Dunwoody is experiencing a moderate shift in the composition of its housing stock. While the city has gained roughly 1,200 dwelling units, that growth has been concentrated in multifamily homes. Simultaneously, the proportion and count of single family homes have decreased. </a:t>
            </a:r>
          </a:p>
          <a:p>
            <a:endParaRPr lang="en-US" sz="1600" dirty="0">
              <a:latin typeface="Tw Cen MT Condensed" panose="020B0606020104020203" pitchFamily="34" charset="0"/>
            </a:endParaRPr>
          </a:p>
          <a:p>
            <a:r>
              <a:rPr lang="en-US" sz="1050" dirty="0">
                <a:latin typeface="Tw Cen MT Condensed" panose="020B0606020104020203" pitchFamily="34" charset="0"/>
              </a:rPr>
              <a:t>Data Source: American Community Survey, 2018</a:t>
            </a:r>
          </a:p>
        </p:txBody>
      </p:sp>
    </p:spTree>
    <p:extLst>
      <p:ext uri="{BB962C8B-B14F-4D97-AF65-F5344CB8AC3E}">
        <p14:creationId xmlns:p14="http://schemas.microsoft.com/office/powerpoint/2010/main" val="362256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sccongress.com/wp-content/uploads/2016/06/teal-hous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602" y="4674870"/>
            <a:ext cx="1777947" cy="168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9362" y="238728"/>
            <a:ext cx="8351867" cy="769441"/>
          </a:xfrm>
          <a:prstGeom prst="rect">
            <a:avLst/>
          </a:prstGeom>
          <a:noFill/>
        </p:spPr>
        <p:txBody>
          <a:bodyPr wrap="square" rtlCol="0">
            <a:spAutoFit/>
          </a:bodyPr>
          <a:lstStyle/>
          <a:p>
            <a:r>
              <a:rPr lang="en-US" sz="4400" dirty="0">
                <a:latin typeface="Tw Cen MT Condensed" panose="020B0606020104020203" pitchFamily="34" charset="0"/>
              </a:rPr>
              <a:t>HOUSEHOLD INCOME DISTRIBUTION: RENT V. OWN</a:t>
            </a:r>
          </a:p>
        </p:txBody>
      </p:sp>
      <p:sp>
        <p:nvSpPr>
          <p:cNvPr id="5" name="Rectangle 4"/>
          <p:cNvSpPr/>
          <p:nvPr/>
        </p:nvSpPr>
        <p:spPr>
          <a:xfrm>
            <a:off x="9738360" y="446809"/>
            <a:ext cx="2006830"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aphicFrame>
        <p:nvGraphicFramePr>
          <p:cNvPr id="11" name="Chart 10"/>
          <p:cNvGraphicFramePr/>
          <p:nvPr>
            <p:extLst>
              <p:ext uri="{D42A27DB-BD31-4B8C-83A1-F6EECF244321}">
                <p14:modId xmlns:p14="http://schemas.microsoft.com/office/powerpoint/2010/main" val="1536433329"/>
              </p:ext>
            </p:extLst>
          </p:nvPr>
        </p:nvGraphicFramePr>
        <p:xfrm>
          <a:off x="-414599" y="649572"/>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639393659"/>
              </p:ext>
            </p:extLst>
          </p:nvPr>
        </p:nvGraphicFramePr>
        <p:xfrm>
          <a:off x="6772067" y="397159"/>
          <a:ext cx="694107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068189" y="854688"/>
            <a:ext cx="2948940" cy="400110"/>
          </a:xfrm>
          <a:prstGeom prst="rect">
            <a:avLst/>
          </a:prstGeom>
          <a:noFill/>
        </p:spPr>
        <p:txBody>
          <a:bodyPr wrap="square" rtlCol="0">
            <a:spAutoFit/>
          </a:bodyPr>
          <a:lstStyle/>
          <a:p>
            <a:r>
              <a:rPr lang="en-US" sz="2000" dirty="0">
                <a:latin typeface="Tw Cen MT Condensed" panose="020B0606020104020203" pitchFamily="34" charset="0"/>
              </a:rPr>
              <a:t>Owners Income Distribution</a:t>
            </a:r>
          </a:p>
        </p:txBody>
      </p:sp>
      <p:sp>
        <p:nvSpPr>
          <p:cNvPr id="15" name="TextBox 14"/>
          <p:cNvSpPr txBox="1"/>
          <p:nvPr/>
        </p:nvSpPr>
        <p:spPr>
          <a:xfrm>
            <a:off x="8134574" y="787183"/>
            <a:ext cx="2948940" cy="400110"/>
          </a:xfrm>
          <a:prstGeom prst="rect">
            <a:avLst/>
          </a:prstGeom>
          <a:noFill/>
        </p:spPr>
        <p:txBody>
          <a:bodyPr wrap="square" rtlCol="0">
            <a:spAutoFit/>
          </a:bodyPr>
          <a:lstStyle/>
          <a:p>
            <a:r>
              <a:rPr lang="en-US" sz="2000" dirty="0">
                <a:latin typeface="Tw Cen MT Condensed" panose="020B0606020104020203" pitchFamily="34" charset="0"/>
              </a:rPr>
              <a:t>Renters Income Distribution</a:t>
            </a:r>
          </a:p>
        </p:txBody>
      </p:sp>
      <p:sp>
        <p:nvSpPr>
          <p:cNvPr id="14" name="TextBox 13"/>
          <p:cNvSpPr txBox="1"/>
          <p:nvPr/>
        </p:nvSpPr>
        <p:spPr>
          <a:xfrm>
            <a:off x="803669" y="5043610"/>
            <a:ext cx="9277591" cy="1231106"/>
          </a:xfrm>
          <a:prstGeom prst="rect">
            <a:avLst/>
          </a:prstGeom>
          <a:noFill/>
        </p:spPr>
        <p:txBody>
          <a:bodyPr wrap="square" rtlCol="0">
            <a:spAutoFit/>
          </a:bodyPr>
          <a:lstStyle/>
          <a:p>
            <a:r>
              <a:rPr lang="en-US" dirty="0">
                <a:latin typeface="Tw Cen MT Condensed" panose="020B0606020104020203" pitchFamily="34" charset="0"/>
              </a:rPr>
              <a:t>63% of homeowning households in Dunwoody have an income in excess of $100,000 annually, whereas 31% of renters fall into that income category. The median income of renter households in Dunwoody is $72,371, while the median homeowner annual income is $131,287.</a:t>
            </a:r>
          </a:p>
          <a:p>
            <a:endParaRPr lang="en-US" sz="1000" dirty="0">
              <a:latin typeface="Tw Cen MT Condensed" panose="020B0606020104020203" pitchFamily="34" charset="0"/>
            </a:endParaRPr>
          </a:p>
          <a:p>
            <a:r>
              <a:rPr lang="en-US" sz="1050" dirty="0">
                <a:latin typeface="Tw Cen MT Condensed" panose="020B0606020104020203" pitchFamily="34" charset="0"/>
              </a:rPr>
              <a:t>Data Source: American Community Survey, 2018</a:t>
            </a:r>
          </a:p>
        </p:txBody>
      </p:sp>
    </p:spTree>
    <p:extLst>
      <p:ext uri="{BB962C8B-B14F-4D97-AF65-F5344CB8AC3E}">
        <p14:creationId xmlns:p14="http://schemas.microsoft.com/office/powerpoint/2010/main" val="389492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sccongress.com/wp-content/uploads/2016/06/teal-hous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602" y="4674870"/>
            <a:ext cx="1777947" cy="168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9362" y="238728"/>
            <a:ext cx="8351867" cy="769441"/>
          </a:xfrm>
          <a:prstGeom prst="rect">
            <a:avLst/>
          </a:prstGeom>
          <a:noFill/>
        </p:spPr>
        <p:txBody>
          <a:bodyPr wrap="square" rtlCol="0">
            <a:spAutoFit/>
          </a:bodyPr>
          <a:lstStyle/>
          <a:p>
            <a:r>
              <a:rPr lang="en-US" sz="4400" dirty="0">
                <a:latin typeface="Tw Cen MT Condensed" panose="020B0606020104020203" pitchFamily="34" charset="0"/>
              </a:rPr>
              <a:t>MONTHLY HOUSING COSTS: RENT V. OWN</a:t>
            </a:r>
          </a:p>
        </p:txBody>
      </p:sp>
      <p:sp>
        <p:nvSpPr>
          <p:cNvPr id="5" name="Rectangle 4"/>
          <p:cNvSpPr/>
          <p:nvPr/>
        </p:nvSpPr>
        <p:spPr>
          <a:xfrm>
            <a:off x="8195310" y="446809"/>
            <a:ext cx="3549880"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4" name="TextBox 13"/>
          <p:cNvSpPr txBox="1"/>
          <p:nvPr/>
        </p:nvSpPr>
        <p:spPr>
          <a:xfrm>
            <a:off x="803669" y="5043610"/>
            <a:ext cx="9277591" cy="1077218"/>
          </a:xfrm>
          <a:prstGeom prst="rect">
            <a:avLst/>
          </a:prstGeom>
          <a:noFill/>
        </p:spPr>
        <p:txBody>
          <a:bodyPr wrap="square" rtlCol="0">
            <a:spAutoFit/>
          </a:bodyPr>
          <a:lstStyle/>
          <a:p>
            <a:r>
              <a:rPr lang="en-US" dirty="0">
                <a:latin typeface="Tw Cen MT Condensed" panose="020B0606020104020203" pitchFamily="34" charset="0"/>
              </a:rPr>
              <a:t>The vast majority of renters spend between $1,000 and $1,999 on housing costs each month, while housing costs for homeowners are more evenly distributed. The largest percentage of homeowners spend above $2,000 on housing costs monthly. </a:t>
            </a:r>
          </a:p>
          <a:p>
            <a:endParaRPr lang="en-US" dirty="0">
              <a:latin typeface="Tw Cen MT Condensed" panose="020B0606020104020203" pitchFamily="34" charset="0"/>
            </a:endParaRPr>
          </a:p>
          <a:p>
            <a:r>
              <a:rPr lang="en-US" sz="1050" dirty="0">
                <a:latin typeface="Tw Cen MT Condensed" panose="020B0606020104020203" pitchFamily="34" charset="0"/>
              </a:rPr>
              <a:t>Data Source: American Community Survey, 2018</a:t>
            </a:r>
          </a:p>
        </p:txBody>
      </p:sp>
      <p:graphicFrame>
        <p:nvGraphicFramePr>
          <p:cNvPr id="8" name="Chart 7"/>
          <p:cNvGraphicFramePr/>
          <p:nvPr>
            <p:extLst>
              <p:ext uri="{D42A27DB-BD31-4B8C-83A1-F6EECF244321}">
                <p14:modId xmlns:p14="http://schemas.microsoft.com/office/powerpoint/2010/main" val="1602868025"/>
              </p:ext>
            </p:extLst>
          </p:nvPr>
        </p:nvGraphicFramePr>
        <p:xfrm>
          <a:off x="730967" y="1316834"/>
          <a:ext cx="9868656" cy="3654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68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6B6E"/>
        </a:solidFill>
        <a:effectLst/>
      </p:bgPr>
    </p:bg>
    <p:spTree>
      <p:nvGrpSpPr>
        <p:cNvPr id="1" name=""/>
        <p:cNvGrpSpPr/>
        <p:nvPr/>
      </p:nvGrpSpPr>
      <p:grpSpPr>
        <a:xfrm>
          <a:off x="0" y="0"/>
          <a:ext cx="0" cy="0"/>
          <a:chOff x="0" y="0"/>
          <a:chExt cx="0" cy="0"/>
        </a:xfrm>
      </p:grpSpPr>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solidFill>
                  <a:schemeClr val="bg2"/>
                </a:solidFill>
                <a:latin typeface="Tw Cen MT Condensed" panose="020B0606020104020203" pitchFamily="34" charset="0"/>
              </a:rPr>
              <a:t>HOUSING EXPENDITURES</a:t>
            </a:r>
          </a:p>
        </p:txBody>
      </p:sp>
      <p:sp>
        <p:nvSpPr>
          <p:cNvPr id="5" name="Rectangle 4"/>
          <p:cNvSpPr/>
          <p:nvPr/>
        </p:nvSpPr>
        <p:spPr>
          <a:xfrm>
            <a:off x="5623560" y="446809"/>
            <a:ext cx="6121630" cy="36368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pic>
        <p:nvPicPr>
          <p:cNvPr id="8" name="Picture 2" descr="https://www.vectren.com/assets/cms/mobile/header_icon_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747364"/>
            <a:ext cx="1702323" cy="16099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14300" y="5204411"/>
            <a:ext cx="5737860" cy="774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6725" y="5270369"/>
            <a:ext cx="7955586" cy="26659"/>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4300" y="5394619"/>
            <a:ext cx="9864090" cy="7469"/>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599654" y="4309040"/>
            <a:ext cx="5196" cy="92959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816739" y="4302837"/>
            <a:ext cx="0" cy="999423"/>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737837" y="4300498"/>
            <a:ext cx="0" cy="1119519"/>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a:off x="5245629" y="4032253"/>
            <a:ext cx="708049" cy="2890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7462714" y="4020271"/>
            <a:ext cx="708049" cy="2890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9395765" y="4032868"/>
            <a:ext cx="708049" cy="28902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62405" y="1794202"/>
            <a:ext cx="1853913" cy="1015663"/>
          </a:xfrm>
          <a:prstGeom prst="rect">
            <a:avLst/>
          </a:prstGeom>
          <a:noFill/>
        </p:spPr>
        <p:txBody>
          <a:bodyPr wrap="square" rtlCol="0">
            <a:spAutoFit/>
          </a:bodyPr>
          <a:lstStyle/>
          <a:p>
            <a:pPr algn="ctr"/>
            <a:r>
              <a:rPr lang="en-US" sz="2000" dirty="0">
                <a:solidFill>
                  <a:schemeClr val="bg2"/>
                </a:solidFill>
                <a:latin typeface="Tw Cen MT Condensed" panose="020B0606020104020203" pitchFamily="34" charset="0"/>
              </a:rPr>
              <a:t>American Communities Survey Estimate 2018: </a:t>
            </a:r>
          </a:p>
        </p:txBody>
      </p:sp>
      <p:sp>
        <p:nvSpPr>
          <p:cNvPr id="58" name="TextBox 57"/>
          <p:cNvSpPr txBox="1"/>
          <p:nvPr/>
        </p:nvSpPr>
        <p:spPr>
          <a:xfrm>
            <a:off x="2580319" y="2040340"/>
            <a:ext cx="1960249" cy="707886"/>
          </a:xfrm>
          <a:prstGeom prst="rect">
            <a:avLst/>
          </a:prstGeom>
          <a:noFill/>
        </p:spPr>
        <p:txBody>
          <a:bodyPr wrap="square" rtlCol="0">
            <a:spAutoFit/>
          </a:bodyPr>
          <a:lstStyle/>
          <a:p>
            <a:pPr algn="ctr"/>
            <a:r>
              <a:rPr lang="en-US" sz="2000" dirty="0">
                <a:solidFill>
                  <a:schemeClr val="bg2"/>
                </a:solidFill>
                <a:latin typeface="Tw Cen MT Condensed" panose="020B0606020104020203" pitchFamily="34" charset="0"/>
              </a:rPr>
              <a:t>Zillow Estimate, 2019 Average: </a:t>
            </a:r>
          </a:p>
        </p:txBody>
      </p:sp>
      <p:sp>
        <p:nvSpPr>
          <p:cNvPr id="59" name="TextBox 58"/>
          <p:cNvSpPr txBox="1"/>
          <p:nvPr/>
        </p:nvSpPr>
        <p:spPr>
          <a:xfrm>
            <a:off x="4540568" y="1965007"/>
            <a:ext cx="2094115" cy="707886"/>
          </a:xfrm>
          <a:prstGeom prst="rect">
            <a:avLst/>
          </a:prstGeom>
          <a:noFill/>
        </p:spPr>
        <p:txBody>
          <a:bodyPr wrap="square" rtlCol="0">
            <a:spAutoFit/>
          </a:bodyPr>
          <a:lstStyle/>
          <a:p>
            <a:pPr algn="ctr"/>
            <a:r>
              <a:rPr lang="en-US" sz="2000" dirty="0">
                <a:solidFill>
                  <a:schemeClr val="bg2"/>
                </a:solidFill>
                <a:latin typeface="Tw Cen MT Condensed" panose="020B0606020104020203" pitchFamily="34" charset="0"/>
              </a:rPr>
              <a:t>ESRI Business Analyst Online Estimate 2019:</a:t>
            </a:r>
          </a:p>
        </p:txBody>
      </p:sp>
      <p:sp>
        <p:nvSpPr>
          <p:cNvPr id="57" name="TextBox 56"/>
          <p:cNvSpPr txBox="1"/>
          <p:nvPr/>
        </p:nvSpPr>
        <p:spPr>
          <a:xfrm>
            <a:off x="680084" y="2848136"/>
            <a:ext cx="2057400" cy="707886"/>
          </a:xfrm>
          <a:prstGeom prst="rect">
            <a:avLst/>
          </a:prstGeom>
          <a:noFill/>
        </p:spPr>
        <p:txBody>
          <a:bodyPr wrap="square" rtlCol="0">
            <a:spAutoFit/>
          </a:bodyPr>
          <a:lstStyle/>
          <a:p>
            <a:r>
              <a:rPr lang="en-US" sz="4000" dirty="0">
                <a:solidFill>
                  <a:schemeClr val="bg2"/>
                </a:solidFill>
                <a:latin typeface="Tw Cen MT Condensed" panose="020B0606020104020203" pitchFamily="34" charset="0"/>
              </a:rPr>
              <a:t>$418,800</a:t>
            </a:r>
          </a:p>
        </p:txBody>
      </p:sp>
      <p:sp>
        <p:nvSpPr>
          <p:cNvPr id="61" name="TextBox 60"/>
          <p:cNvSpPr txBox="1"/>
          <p:nvPr/>
        </p:nvSpPr>
        <p:spPr>
          <a:xfrm>
            <a:off x="2767487" y="2831801"/>
            <a:ext cx="1585914" cy="707886"/>
          </a:xfrm>
          <a:prstGeom prst="rect">
            <a:avLst/>
          </a:prstGeom>
          <a:noFill/>
        </p:spPr>
        <p:txBody>
          <a:bodyPr wrap="square" rtlCol="0">
            <a:spAutoFit/>
          </a:bodyPr>
          <a:lstStyle/>
          <a:p>
            <a:r>
              <a:rPr lang="en-US" sz="4000" dirty="0">
                <a:solidFill>
                  <a:schemeClr val="bg2"/>
                </a:solidFill>
                <a:latin typeface="Tw Cen MT Condensed" panose="020B0606020104020203" pitchFamily="34" charset="0"/>
              </a:rPr>
              <a:t>$451,608</a:t>
            </a:r>
          </a:p>
        </p:txBody>
      </p:sp>
      <p:sp>
        <p:nvSpPr>
          <p:cNvPr id="62" name="TextBox 61"/>
          <p:cNvSpPr txBox="1"/>
          <p:nvPr/>
        </p:nvSpPr>
        <p:spPr>
          <a:xfrm>
            <a:off x="4765097" y="2846905"/>
            <a:ext cx="2057400" cy="707886"/>
          </a:xfrm>
          <a:prstGeom prst="rect">
            <a:avLst/>
          </a:prstGeom>
          <a:noFill/>
        </p:spPr>
        <p:txBody>
          <a:bodyPr wrap="square" rtlCol="0">
            <a:spAutoFit/>
          </a:bodyPr>
          <a:lstStyle/>
          <a:p>
            <a:r>
              <a:rPr lang="en-US" sz="4000" dirty="0">
                <a:solidFill>
                  <a:schemeClr val="bg2"/>
                </a:solidFill>
                <a:latin typeface="Tw Cen MT Condensed" panose="020B0606020104020203" pitchFamily="34" charset="0"/>
              </a:rPr>
              <a:t>$437,516</a:t>
            </a:r>
          </a:p>
        </p:txBody>
      </p:sp>
      <p:cxnSp>
        <p:nvCxnSpPr>
          <p:cNvPr id="65" name="Straight Connector 64"/>
          <p:cNvCxnSpPr/>
          <p:nvPr/>
        </p:nvCxnSpPr>
        <p:spPr>
          <a:xfrm flipH="1" flipV="1">
            <a:off x="3560445" y="4284034"/>
            <a:ext cx="5196" cy="92959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a:off x="3206418" y="4003048"/>
            <a:ext cx="708049" cy="2890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H="1" flipV="1">
            <a:off x="1504716" y="4282569"/>
            <a:ext cx="5196" cy="92959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a:off x="1161550" y="4016242"/>
            <a:ext cx="708049" cy="2890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990398" y="1968566"/>
            <a:ext cx="2094115" cy="707886"/>
          </a:xfrm>
          <a:prstGeom prst="rect">
            <a:avLst/>
          </a:prstGeom>
          <a:noFill/>
        </p:spPr>
        <p:txBody>
          <a:bodyPr wrap="square" rtlCol="0">
            <a:spAutoFit/>
          </a:bodyPr>
          <a:lstStyle/>
          <a:p>
            <a:pPr algn="ctr"/>
            <a:r>
              <a:rPr lang="en-US" sz="2000" dirty="0">
                <a:solidFill>
                  <a:schemeClr val="bg2"/>
                </a:solidFill>
                <a:latin typeface="Tw Cen MT Condensed" panose="020B0606020104020203" pitchFamily="34" charset="0"/>
              </a:rPr>
              <a:t>Selected Median Owner Costs, 2018:</a:t>
            </a:r>
          </a:p>
        </p:txBody>
      </p:sp>
      <p:sp>
        <p:nvSpPr>
          <p:cNvPr id="73" name="TextBox 72"/>
          <p:cNvSpPr txBox="1"/>
          <p:nvPr/>
        </p:nvSpPr>
        <p:spPr>
          <a:xfrm>
            <a:off x="7027113" y="2830318"/>
            <a:ext cx="2057400" cy="707886"/>
          </a:xfrm>
          <a:prstGeom prst="rect">
            <a:avLst/>
          </a:prstGeom>
          <a:noFill/>
        </p:spPr>
        <p:txBody>
          <a:bodyPr wrap="square" rtlCol="0">
            <a:spAutoFit/>
          </a:bodyPr>
          <a:lstStyle/>
          <a:p>
            <a:r>
              <a:rPr lang="en-US" sz="4000" dirty="0">
                <a:solidFill>
                  <a:schemeClr val="bg2"/>
                </a:solidFill>
                <a:latin typeface="Tw Cen MT Condensed" panose="020B0606020104020203" pitchFamily="34" charset="0"/>
              </a:rPr>
              <a:t>$1,711/</a:t>
            </a:r>
            <a:r>
              <a:rPr lang="en-US" sz="4000" dirty="0" err="1">
                <a:solidFill>
                  <a:schemeClr val="bg2"/>
                </a:solidFill>
                <a:latin typeface="Tw Cen MT Condensed" panose="020B0606020104020203" pitchFamily="34" charset="0"/>
              </a:rPr>
              <a:t>mo</a:t>
            </a:r>
            <a:endParaRPr lang="en-US" sz="4000" dirty="0">
              <a:solidFill>
                <a:schemeClr val="bg2"/>
              </a:solidFill>
              <a:latin typeface="Tw Cen MT Condensed" panose="020B0606020104020203" pitchFamily="34" charset="0"/>
            </a:endParaRPr>
          </a:p>
        </p:txBody>
      </p:sp>
      <p:sp>
        <p:nvSpPr>
          <p:cNvPr id="74" name="TextBox 73"/>
          <p:cNvSpPr txBox="1"/>
          <p:nvPr/>
        </p:nvSpPr>
        <p:spPr>
          <a:xfrm>
            <a:off x="9075114" y="2846905"/>
            <a:ext cx="2057400" cy="707886"/>
          </a:xfrm>
          <a:prstGeom prst="rect">
            <a:avLst/>
          </a:prstGeom>
          <a:noFill/>
        </p:spPr>
        <p:txBody>
          <a:bodyPr wrap="square" rtlCol="0">
            <a:spAutoFit/>
          </a:bodyPr>
          <a:lstStyle/>
          <a:p>
            <a:r>
              <a:rPr lang="en-US" sz="4000" dirty="0">
                <a:solidFill>
                  <a:schemeClr val="bg2"/>
                </a:solidFill>
                <a:latin typeface="Tw Cen MT Condensed" panose="020B0606020104020203" pitchFamily="34" charset="0"/>
              </a:rPr>
              <a:t>$1,453/</a:t>
            </a:r>
            <a:r>
              <a:rPr lang="en-US" sz="4000" dirty="0" err="1">
                <a:solidFill>
                  <a:schemeClr val="bg2"/>
                </a:solidFill>
                <a:latin typeface="Tw Cen MT Condensed" panose="020B0606020104020203" pitchFamily="34" charset="0"/>
              </a:rPr>
              <a:t>mo</a:t>
            </a:r>
            <a:endParaRPr lang="en-US" sz="4000" dirty="0">
              <a:solidFill>
                <a:schemeClr val="bg2"/>
              </a:solidFill>
              <a:latin typeface="Tw Cen MT Condensed" panose="020B0606020104020203" pitchFamily="34" charset="0"/>
            </a:endParaRPr>
          </a:p>
        </p:txBody>
      </p:sp>
      <p:sp>
        <p:nvSpPr>
          <p:cNvPr id="75" name="TextBox 74"/>
          <p:cNvSpPr txBox="1"/>
          <p:nvPr/>
        </p:nvSpPr>
        <p:spPr>
          <a:xfrm>
            <a:off x="9038399" y="1969037"/>
            <a:ext cx="2094115" cy="707886"/>
          </a:xfrm>
          <a:prstGeom prst="rect">
            <a:avLst/>
          </a:prstGeom>
          <a:noFill/>
        </p:spPr>
        <p:txBody>
          <a:bodyPr wrap="square" rtlCol="0">
            <a:spAutoFit/>
          </a:bodyPr>
          <a:lstStyle/>
          <a:p>
            <a:pPr algn="ctr"/>
            <a:r>
              <a:rPr lang="en-US" sz="2000" dirty="0">
                <a:solidFill>
                  <a:schemeClr val="bg2"/>
                </a:solidFill>
                <a:latin typeface="Tw Cen MT Condensed" panose="020B0606020104020203" pitchFamily="34" charset="0"/>
              </a:rPr>
              <a:t>Average Monthly Rent 2018</a:t>
            </a:r>
          </a:p>
        </p:txBody>
      </p:sp>
      <p:sp>
        <p:nvSpPr>
          <p:cNvPr id="76" name="TextBox 75"/>
          <p:cNvSpPr txBox="1"/>
          <p:nvPr/>
        </p:nvSpPr>
        <p:spPr>
          <a:xfrm>
            <a:off x="1489361" y="1045047"/>
            <a:ext cx="5145322" cy="646331"/>
          </a:xfrm>
          <a:prstGeom prst="rect">
            <a:avLst/>
          </a:prstGeom>
          <a:noFill/>
        </p:spPr>
        <p:txBody>
          <a:bodyPr wrap="square" rtlCol="0">
            <a:spAutoFit/>
          </a:bodyPr>
          <a:lstStyle/>
          <a:p>
            <a:pPr algn="ctr"/>
            <a:r>
              <a:rPr lang="en-US" sz="3600" dirty="0">
                <a:solidFill>
                  <a:schemeClr val="bg2"/>
                </a:solidFill>
                <a:latin typeface="Tw Cen MT Condensed" panose="020B0606020104020203" pitchFamily="34" charset="0"/>
              </a:rPr>
              <a:t>Area Median Home Value Estimates</a:t>
            </a:r>
          </a:p>
        </p:txBody>
      </p:sp>
    </p:spTree>
    <p:extLst>
      <p:ext uri="{BB962C8B-B14F-4D97-AF65-F5344CB8AC3E}">
        <p14:creationId xmlns:p14="http://schemas.microsoft.com/office/powerpoint/2010/main" val="263280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2" y="238728"/>
            <a:ext cx="6824459" cy="769441"/>
          </a:xfrm>
          <a:prstGeom prst="rect">
            <a:avLst/>
          </a:prstGeom>
          <a:noFill/>
        </p:spPr>
        <p:txBody>
          <a:bodyPr wrap="square" rtlCol="0">
            <a:spAutoFit/>
          </a:bodyPr>
          <a:lstStyle/>
          <a:p>
            <a:r>
              <a:rPr lang="en-US" sz="4400" dirty="0">
                <a:latin typeface="Tw Cen MT Condensed" panose="020B0606020104020203" pitchFamily="34" charset="0"/>
              </a:rPr>
              <a:t>SEVERELY COST BURDENED HOUSEHOLDS</a:t>
            </a:r>
          </a:p>
        </p:txBody>
      </p:sp>
      <p:sp>
        <p:nvSpPr>
          <p:cNvPr id="5" name="Rectangle 4"/>
          <p:cNvSpPr/>
          <p:nvPr/>
        </p:nvSpPr>
        <p:spPr>
          <a:xfrm>
            <a:off x="8109284" y="446809"/>
            <a:ext cx="3635905" cy="363682"/>
          </a:xfrm>
          <a:prstGeom prst="rect">
            <a:avLst/>
          </a:prstGeom>
          <a:solidFill>
            <a:schemeClr val="accent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6" name="Rectangle 5"/>
          <p:cNvSpPr/>
          <p:nvPr/>
        </p:nvSpPr>
        <p:spPr>
          <a:xfrm>
            <a:off x="467591" y="446809"/>
            <a:ext cx="1021771" cy="363682"/>
          </a:xfrm>
          <a:prstGeom prst="rect">
            <a:avLst/>
          </a:prstGeom>
          <a:solidFill>
            <a:schemeClr val="accent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7" name="Rectangle 6"/>
          <p:cNvSpPr/>
          <p:nvPr/>
        </p:nvSpPr>
        <p:spPr>
          <a:xfrm>
            <a:off x="467591" y="6265917"/>
            <a:ext cx="11277599" cy="363682"/>
          </a:xfrm>
          <a:prstGeom prst="rect">
            <a:avLst/>
          </a:prstGeom>
          <a:solidFill>
            <a:schemeClr val="accent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pic>
        <p:nvPicPr>
          <p:cNvPr id="10" name="Picture 2" descr="http://bsccongress.com/wp-content/uploads/2016/06/teal-house-clip-art.png">
            <a:extLst>
              <a:ext uri="{FF2B5EF4-FFF2-40B4-BE49-F238E27FC236}">
                <a16:creationId xmlns:a16="http://schemas.microsoft.com/office/drawing/2014/main" id="{1263E620-C6FD-45D7-BD29-E35C396B4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780" y="4597078"/>
            <a:ext cx="1777947" cy="1682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9D60B14C-F413-484A-9C1C-57C5CA7A4517}"/>
              </a:ext>
            </a:extLst>
          </p:cNvPr>
          <p:cNvGraphicFramePr>
            <a:graphicFrameLocks/>
          </p:cNvGraphicFramePr>
          <p:nvPr>
            <p:extLst>
              <p:ext uri="{D42A27DB-BD31-4B8C-83A1-F6EECF244321}">
                <p14:modId xmlns:p14="http://schemas.microsoft.com/office/powerpoint/2010/main" val="679320841"/>
              </p:ext>
            </p:extLst>
          </p:nvPr>
        </p:nvGraphicFramePr>
        <p:xfrm>
          <a:off x="903526" y="1299685"/>
          <a:ext cx="7107709" cy="41340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9D83898B-D003-4491-B5FC-528C09C7A87F}"/>
              </a:ext>
            </a:extLst>
          </p:cNvPr>
          <p:cNvSpPr txBox="1"/>
          <p:nvPr/>
        </p:nvSpPr>
        <p:spPr>
          <a:xfrm>
            <a:off x="983398" y="5235149"/>
            <a:ext cx="7783271" cy="646331"/>
          </a:xfrm>
          <a:prstGeom prst="rect">
            <a:avLst/>
          </a:prstGeom>
          <a:noFill/>
        </p:spPr>
        <p:txBody>
          <a:bodyPr wrap="square" rtlCol="0">
            <a:spAutoFit/>
          </a:bodyPr>
          <a:lstStyle/>
          <a:p>
            <a:pPr algn="just"/>
            <a:r>
              <a:rPr lang="en-US" dirty="0">
                <a:latin typeface="Tw Cen MT Condensed" panose="020B0606020104020203" pitchFamily="34" charset="0"/>
              </a:rPr>
              <a:t>AMI – Area Median Income – is calculated by the U.S. Department of Housing &amp; Urban Development. In 2016, the AMI for the Atlanta Metro Area was $67,500.</a:t>
            </a:r>
            <a:endParaRPr lang="en-US" sz="1000" dirty="0">
              <a:latin typeface="Tw Cen MT Condensed" panose="020B0606020104020203" pitchFamily="34" charset="0"/>
            </a:endParaRPr>
          </a:p>
        </p:txBody>
      </p:sp>
      <p:sp>
        <p:nvSpPr>
          <p:cNvPr id="2" name="TextBox 1">
            <a:extLst>
              <a:ext uri="{FF2B5EF4-FFF2-40B4-BE49-F238E27FC236}">
                <a16:creationId xmlns:a16="http://schemas.microsoft.com/office/drawing/2014/main" id="{9AB866C5-32B9-4BE1-80B7-CA4638011044}"/>
              </a:ext>
            </a:extLst>
          </p:cNvPr>
          <p:cNvSpPr txBox="1"/>
          <p:nvPr/>
        </p:nvSpPr>
        <p:spPr>
          <a:xfrm>
            <a:off x="8559208" y="1296630"/>
            <a:ext cx="3072809" cy="3200876"/>
          </a:xfrm>
          <a:prstGeom prst="rect">
            <a:avLst/>
          </a:prstGeom>
          <a:noFill/>
        </p:spPr>
        <p:txBody>
          <a:bodyPr wrap="square" rtlCol="0">
            <a:spAutoFit/>
          </a:bodyPr>
          <a:lstStyle/>
          <a:p>
            <a:pPr algn="just"/>
            <a:r>
              <a:rPr lang="en-US" dirty="0">
                <a:latin typeface="Tw Cen MT Condensed" panose="020B0606020104020203" pitchFamily="34" charset="0"/>
              </a:rPr>
              <a:t>Dunwoody’s lowest income households struggle to pay for housing and other basic necessities. About a quarter of the city’s households are cost burdened, paying over 30% of their income toward housing. In addition, roughly 12% of Dunwoody’s households are severely housing cost burdened, paying more than 50% of their income toward housing. </a:t>
            </a:r>
            <a:endParaRPr lang="en-US" sz="1600" dirty="0">
              <a:latin typeface="Tw Cen MT Condensed" panose="020B0606020104020203" pitchFamily="34" charset="0"/>
            </a:endParaRPr>
          </a:p>
          <a:p>
            <a:endParaRPr lang="en-US" sz="1000" dirty="0">
              <a:latin typeface="Tw Cen MT Condensed" panose="020B0606020104020203" pitchFamily="34" charset="0"/>
            </a:endParaRPr>
          </a:p>
          <a:p>
            <a:r>
              <a:rPr lang="en-US" sz="1050" dirty="0">
                <a:latin typeface="Tw Cen MT Condensed" panose="020B0606020104020203" pitchFamily="34" charset="0"/>
              </a:rPr>
              <a:t>Data Source: U.S. Department of Housing &amp; Urban Development, CHAS 2012-2016 5-Year American Community Survey, Dunwoody City. Note: These are rough estimates.</a:t>
            </a:r>
          </a:p>
        </p:txBody>
      </p:sp>
    </p:spTree>
    <p:extLst>
      <p:ext uri="{BB962C8B-B14F-4D97-AF65-F5344CB8AC3E}">
        <p14:creationId xmlns:p14="http://schemas.microsoft.com/office/powerpoint/2010/main" val="170147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677832" y="5119338"/>
            <a:ext cx="8729057" cy="1107996"/>
          </a:xfrm>
          <a:prstGeom prst="rect">
            <a:avLst/>
          </a:prstGeom>
          <a:noFill/>
        </p:spPr>
        <p:txBody>
          <a:bodyPr wrap="square" rtlCol="0">
            <a:spAutoFit/>
          </a:bodyPr>
          <a:lstStyle/>
          <a:p>
            <a:r>
              <a:rPr lang="en-US" sz="6600" dirty="0">
                <a:solidFill>
                  <a:schemeClr val="bg2"/>
                </a:solidFill>
                <a:latin typeface="Tw Cen MT Condensed" panose="020B0606020104020203" pitchFamily="34" charset="0"/>
              </a:rPr>
              <a:t>ECONOMIC TRENDS</a:t>
            </a:r>
          </a:p>
        </p:txBody>
      </p:sp>
      <p:pic>
        <p:nvPicPr>
          <p:cNvPr id="3074" name="Picture 2" descr="http://www.appliedanalysis.com/img/icons/fff/svc_econom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086" y="1234343"/>
            <a:ext cx="4962525" cy="49625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4342" y="0"/>
            <a:ext cx="8184180" cy="4924161"/>
            <a:chOff x="464298" y="462871"/>
            <a:chExt cx="8184180" cy="4924161"/>
          </a:xfrm>
        </p:grpSpPr>
        <p:sp>
          <p:nvSpPr>
            <p:cNvPr id="6" name="Rectangle 5"/>
            <p:cNvSpPr/>
            <p:nvPr/>
          </p:nvSpPr>
          <p:spPr>
            <a:xfrm>
              <a:off x="6995810" y="48357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95810" y="367399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71432" y="338180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6492" y="16874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86117" y="51114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29881" y="425489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5503" y="338180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70563" y="226448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94941" y="254010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86196" y="196257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20188" y="51114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65110" y="452705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65110" y="39609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30170" y="279744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30170" y="166917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32090" y="366401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44420" y="13807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73427" y="421831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549049" y="33452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49049" y="27791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49049" y="221499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45106" y="17146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75778" y="39435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00156" y="30556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90028" y="136336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31532" y="52694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04985" y="278265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86792" y="335183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07589" y="109115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563434" y="305827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39056" y="165438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55910" y="80606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64592" y="33343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88970" y="302907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28421" y="221052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31025" y="10702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79528" y="19126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155150" y="49944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9069" y="189439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4298" y="46287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514236" y="48278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89858" y="453741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549176" y="424696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549176" y="30834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549176" y="253218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789858" y="16795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514236" y="195782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504108" y="139111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93113" y="282027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372856" y="226630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371548" y="169721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32448" y="193736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946185" y="14181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280653" y="39673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128124" y="193181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253878" y="24922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004480" y="42684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814670" y="279987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358101" y="220473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179947" y="277626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397824" y="13866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39138" y="36471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101991" y="30783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018070" y="22372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8080430" y="207819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57623" y="23574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62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latin typeface="Tw Cen MT Condensed" panose="020B0606020104020203" pitchFamily="34" charset="0"/>
              </a:rPr>
              <a:t>BROADBAND AVAILABILITY</a:t>
            </a:r>
          </a:p>
        </p:txBody>
      </p:sp>
      <p:sp>
        <p:nvSpPr>
          <p:cNvPr id="5" name="Rectangle 4"/>
          <p:cNvSpPr/>
          <p:nvPr/>
        </p:nvSpPr>
        <p:spPr>
          <a:xfrm>
            <a:off x="5934808" y="446809"/>
            <a:ext cx="581038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11100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6200000">
            <a:off x="2327990" y="475163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$40,645</a:t>
            </a:r>
          </a:p>
        </p:txBody>
      </p:sp>
      <p:sp>
        <p:nvSpPr>
          <p:cNvPr id="33" name="TextBox 32"/>
          <p:cNvSpPr txBox="1"/>
          <p:nvPr/>
        </p:nvSpPr>
        <p:spPr>
          <a:xfrm rot="16200000">
            <a:off x="5943681" y="4745623"/>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$45,233</a:t>
            </a:r>
          </a:p>
        </p:txBody>
      </p:sp>
      <p:sp>
        <p:nvSpPr>
          <p:cNvPr id="34" name="TextBox 33"/>
          <p:cNvSpPr txBox="1"/>
          <p:nvPr/>
        </p:nvSpPr>
        <p:spPr>
          <a:xfrm rot="16200000">
            <a:off x="7803888" y="4757637"/>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$42,688</a:t>
            </a:r>
          </a:p>
        </p:txBody>
      </p:sp>
      <p:sp>
        <p:nvSpPr>
          <p:cNvPr id="17" name="TextBox 16"/>
          <p:cNvSpPr txBox="1"/>
          <p:nvPr/>
        </p:nvSpPr>
        <p:spPr>
          <a:xfrm>
            <a:off x="1446540" y="5232584"/>
            <a:ext cx="8512230" cy="1084912"/>
          </a:xfrm>
          <a:prstGeom prst="rect">
            <a:avLst/>
          </a:prstGeom>
          <a:noFill/>
        </p:spPr>
        <p:txBody>
          <a:bodyPr wrap="square" rtlCol="0">
            <a:spAutoFit/>
          </a:bodyPr>
          <a:lstStyle/>
          <a:p>
            <a:r>
              <a:rPr lang="en-US" dirty="0">
                <a:latin typeface="Tw Cen MT Condensed" panose="020B0606020104020203" pitchFamily="34" charset="0"/>
              </a:rPr>
              <a:t>According to the most recent available data, only 1% of households and businesses in DeKalb county were unserved by broadband in 2017. The FCC reports that in 2017, 8% of locations statewide were unserved by broadband.</a:t>
            </a:r>
          </a:p>
          <a:p>
            <a:endParaRPr lang="en-US" dirty="0">
              <a:latin typeface="Tw Cen MT Condensed" panose="020B0606020104020203" pitchFamily="34" charset="0"/>
            </a:endParaRPr>
          </a:p>
          <a:p>
            <a:r>
              <a:rPr lang="en-US" sz="1050" dirty="0">
                <a:latin typeface="Tw Cen MT Condensed" panose="020B0606020104020203" pitchFamily="34" charset="0"/>
              </a:rPr>
              <a:t>Source: Federal Communications Commission (FCC), 2017; Georgia Broadband Center, 2017</a:t>
            </a:r>
          </a:p>
        </p:txBody>
      </p:sp>
      <p:pic>
        <p:nvPicPr>
          <p:cNvPr id="3" name="Picture 2">
            <a:extLst>
              <a:ext uri="{FF2B5EF4-FFF2-40B4-BE49-F238E27FC236}">
                <a16:creationId xmlns:a16="http://schemas.microsoft.com/office/drawing/2014/main" id="{346F1BDD-C171-4286-8D6F-44CBABBA467E}"/>
              </a:ext>
            </a:extLst>
          </p:cNvPr>
          <p:cNvPicPr>
            <a:picLocks noChangeAspect="1"/>
          </p:cNvPicPr>
          <p:nvPr/>
        </p:nvPicPr>
        <p:blipFill>
          <a:blip r:embed="rId2"/>
          <a:stretch>
            <a:fillRect/>
          </a:stretch>
        </p:blipFill>
        <p:spPr>
          <a:xfrm>
            <a:off x="1489362" y="1260717"/>
            <a:ext cx="7184414" cy="3767800"/>
          </a:xfrm>
          <a:prstGeom prst="rect">
            <a:avLst/>
          </a:prstGeom>
        </p:spPr>
      </p:pic>
    </p:spTree>
    <p:extLst>
      <p:ext uri="{BB962C8B-B14F-4D97-AF65-F5344CB8AC3E}">
        <p14:creationId xmlns:p14="http://schemas.microsoft.com/office/powerpoint/2010/main" val="201361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677832" y="5119338"/>
            <a:ext cx="8729057" cy="1015663"/>
          </a:xfrm>
          <a:prstGeom prst="rect">
            <a:avLst/>
          </a:prstGeom>
          <a:noFill/>
        </p:spPr>
        <p:txBody>
          <a:bodyPr wrap="square" rtlCol="0">
            <a:spAutoFit/>
          </a:bodyPr>
          <a:lstStyle/>
          <a:p>
            <a:r>
              <a:rPr lang="en-US" sz="6000" dirty="0">
                <a:solidFill>
                  <a:schemeClr val="bg2"/>
                </a:solidFill>
                <a:latin typeface="Tw Cen MT Condensed" panose="020B0606020104020203" pitchFamily="34" charset="0"/>
              </a:rPr>
              <a:t>DEMOGRAPHIC TRENDS</a:t>
            </a:r>
          </a:p>
        </p:txBody>
      </p:sp>
      <p:pic>
        <p:nvPicPr>
          <p:cNvPr id="1030" name="Picture 6" descr="http://www.irishexaminer.com/images/social/icon-user-y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510" y="1398726"/>
            <a:ext cx="5933440" cy="5933442"/>
          </a:xfrm>
          <a:prstGeom prst="rect">
            <a:avLst/>
          </a:prstGeom>
          <a:noFill/>
          <a:extLst>
            <a:ext uri="{909E8E84-426E-40DD-AFC4-6F175D3DCCD1}">
              <a14:hiddenFill xmlns:a14="http://schemas.microsoft.com/office/drawing/2010/main">
                <a:solidFill>
                  <a:srgbClr val="FFFFFF"/>
                </a:solidFill>
              </a14:hiddenFill>
            </a:ext>
          </a:extLst>
        </p:spPr>
      </p:pic>
      <p:sp>
        <p:nvSpPr>
          <p:cNvPr id="327" name="Rectangle 326"/>
          <p:cNvSpPr/>
          <p:nvPr/>
        </p:nvSpPr>
        <p:spPr>
          <a:xfrm>
            <a:off x="7838833" y="51114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64298" y="462871"/>
            <a:ext cx="8182872" cy="4924161"/>
            <a:chOff x="464298" y="462871"/>
            <a:chExt cx="8182872" cy="4924161"/>
          </a:xfrm>
        </p:grpSpPr>
        <p:sp>
          <p:nvSpPr>
            <p:cNvPr id="5" name="Rectangle 4"/>
            <p:cNvSpPr/>
            <p:nvPr/>
          </p:nvSpPr>
          <p:spPr>
            <a:xfrm>
              <a:off x="6960870" y="48357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60870" y="367399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36492" y="338180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36492" y="16874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51177" y="51114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94941" y="425489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670563" y="338180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670563" y="226448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394941" y="254010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86196" y="196257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85248" y="51114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30170" y="452705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30170" y="39609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30170" y="279744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130170" y="166917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397150" y="366401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44420" y="13807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273427" y="421831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549049" y="33452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549049" y="27791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549049" y="221499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245106" y="17146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75778" y="39435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700156" y="30556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690028" y="136336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831532" y="52694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404985" y="278265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986792" y="335183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407589" y="109115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563434" y="305827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839056" y="165438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555910" y="80606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264592" y="333435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988970" y="302907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728421" y="221052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2731025" y="10702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879528" y="19126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155150" y="49944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29069" y="189439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464298" y="46287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7514236" y="48278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7789858" y="453741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514236" y="424696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789858" y="397134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7514236" y="30834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7514236" y="253218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7789858" y="16795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7514236" y="195782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7504108" y="139111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6693113" y="282027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8340579" y="224560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8371548" y="169721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4732448" y="193736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6946185" y="14181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7245713" y="39673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4128124" y="193181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5253878" y="24922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6969540" y="42684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7779730" y="279987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3358101" y="220473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2179947" y="277626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6397824" y="138663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4139138" y="36471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8067051" y="307831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5018070" y="223727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Rectangle 361"/>
          <p:cNvSpPr/>
          <p:nvPr/>
        </p:nvSpPr>
        <p:spPr>
          <a:xfrm>
            <a:off x="8917819" y="219471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20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3" y="238728"/>
            <a:ext cx="7193058" cy="769441"/>
          </a:xfrm>
          <a:prstGeom prst="rect">
            <a:avLst/>
          </a:prstGeom>
          <a:noFill/>
        </p:spPr>
        <p:txBody>
          <a:bodyPr wrap="square" rtlCol="0">
            <a:spAutoFit/>
          </a:bodyPr>
          <a:lstStyle/>
          <a:p>
            <a:r>
              <a:rPr lang="en-US" sz="4400" dirty="0">
                <a:latin typeface="Tw Cen MT Condensed" panose="020B0606020104020203" pitchFamily="34" charset="0"/>
              </a:rPr>
              <a:t>DUNWOODY MEDIAN HOUSEHOLD INCOME</a:t>
            </a:r>
          </a:p>
        </p:txBody>
      </p:sp>
      <p:sp>
        <p:nvSpPr>
          <p:cNvPr id="5" name="Rectangle 4"/>
          <p:cNvSpPr/>
          <p:nvPr/>
        </p:nvSpPr>
        <p:spPr>
          <a:xfrm>
            <a:off x="8446168" y="446809"/>
            <a:ext cx="3299022"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11100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0" name="Chart 29"/>
          <p:cNvGraphicFramePr/>
          <p:nvPr>
            <p:extLst>
              <p:ext uri="{D42A27DB-BD31-4B8C-83A1-F6EECF244321}">
                <p14:modId xmlns:p14="http://schemas.microsoft.com/office/powerpoint/2010/main" val="1980815745"/>
              </p:ext>
            </p:extLst>
          </p:nvPr>
        </p:nvGraphicFramePr>
        <p:xfrm>
          <a:off x="585922" y="981135"/>
          <a:ext cx="8365573" cy="478372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p:cNvSpPr txBox="1"/>
          <p:nvPr/>
        </p:nvSpPr>
        <p:spPr>
          <a:xfrm rot="16200000">
            <a:off x="4461787" y="4487696"/>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$94,561</a:t>
            </a:r>
          </a:p>
        </p:txBody>
      </p:sp>
      <p:sp>
        <p:nvSpPr>
          <p:cNvPr id="33" name="TextBox 32"/>
          <p:cNvSpPr txBox="1"/>
          <p:nvPr/>
        </p:nvSpPr>
        <p:spPr>
          <a:xfrm rot="16200000">
            <a:off x="6917496" y="438489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$103,174</a:t>
            </a:r>
          </a:p>
        </p:txBody>
      </p:sp>
      <p:sp>
        <p:nvSpPr>
          <p:cNvPr id="22" name="TextBox 21">
            <a:extLst>
              <a:ext uri="{FF2B5EF4-FFF2-40B4-BE49-F238E27FC236}">
                <a16:creationId xmlns:a16="http://schemas.microsoft.com/office/drawing/2014/main" id="{C4F871B2-FA3A-4C7B-A0BC-D6B4404BF713}"/>
              </a:ext>
            </a:extLst>
          </p:cNvPr>
          <p:cNvSpPr txBox="1"/>
          <p:nvPr/>
        </p:nvSpPr>
        <p:spPr>
          <a:xfrm rot="16200000">
            <a:off x="1879647" y="4487696"/>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$76,809</a:t>
            </a:r>
          </a:p>
        </p:txBody>
      </p:sp>
      <p:sp>
        <p:nvSpPr>
          <p:cNvPr id="3" name="Rectangle 2">
            <a:extLst>
              <a:ext uri="{FF2B5EF4-FFF2-40B4-BE49-F238E27FC236}">
                <a16:creationId xmlns:a16="http://schemas.microsoft.com/office/drawing/2014/main" id="{26898BCB-1174-4793-8BE2-A8783B41FE6B}"/>
              </a:ext>
            </a:extLst>
          </p:cNvPr>
          <p:cNvSpPr/>
          <p:nvPr/>
        </p:nvSpPr>
        <p:spPr>
          <a:xfrm>
            <a:off x="464572" y="6004307"/>
            <a:ext cx="6096000" cy="261610"/>
          </a:xfrm>
          <a:prstGeom prst="rect">
            <a:avLst/>
          </a:prstGeom>
        </p:spPr>
        <p:txBody>
          <a:bodyPr>
            <a:spAutoFit/>
          </a:bodyPr>
          <a:lstStyle/>
          <a:p>
            <a:r>
              <a:rPr lang="en-US" sz="1050" dirty="0">
                <a:latin typeface="Tw Cen MT Condensed" panose="020B0606020104020203" pitchFamily="34" charset="0"/>
              </a:rPr>
              <a:t>Data Sources: US Census Bureau; </a:t>
            </a:r>
            <a:r>
              <a:rPr lang="en-US" sz="1050" dirty="0" err="1">
                <a:latin typeface="Tw Cen MT Condensed" panose="020B0606020104020203" pitchFamily="34" charset="0"/>
              </a:rPr>
              <a:t>Esri</a:t>
            </a:r>
            <a:r>
              <a:rPr lang="en-US" sz="1050" dirty="0">
                <a:latin typeface="Tw Cen MT Condensed" panose="020B0606020104020203" pitchFamily="34" charset="0"/>
              </a:rPr>
              <a:t> Business Analyst Online</a:t>
            </a:r>
          </a:p>
        </p:txBody>
      </p:sp>
    </p:spTree>
    <p:extLst>
      <p:ext uri="{BB962C8B-B14F-4D97-AF65-F5344CB8AC3E}">
        <p14:creationId xmlns:p14="http://schemas.microsoft.com/office/powerpoint/2010/main" val="399511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latin typeface="Tw Cen MT Condensed" panose="020B0606020104020203" pitchFamily="34" charset="0"/>
              </a:rPr>
              <a:t>INCOME DISTRIBUTION</a:t>
            </a:r>
          </a:p>
        </p:txBody>
      </p:sp>
      <p:sp>
        <p:nvSpPr>
          <p:cNvPr id="5" name="Rectangle 4"/>
          <p:cNvSpPr/>
          <p:nvPr/>
        </p:nvSpPr>
        <p:spPr>
          <a:xfrm>
            <a:off x="5303520" y="446809"/>
            <a:ext cx="6441670"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11100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6200000">
            <a:off x="2327990" y="475163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$40,645</a:t>
            </a:r>
          </a:p>
        </p:txBody>
      </p:sp>
      <p:sp>
        <p:nvSpPr>
          <p:cNvPr id="33" name="TextBox 32"/>
          <p:cNvSpPr txBox="1"/>
          <p:nvPr/>
        </p:nvSpPr>
        <p:spPr>
          <a:xfrm rot="16200000">
            <a:off x="5943681" y="4745623"/>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$45,233</a:t>
            </a:r>
          </a:p>
        </p:txBody>
      </p:sp>
      <p:sp>
        <p:nvSpPr>
          <p:cNvPr id="34" name="TextBox 33"/>
          <p:cNvSpPr txBox="1"/>
          <p:nvPr/>
        </p:nvSpPr>
        <p:spPr>
          <a:xfrm rot="16200000">
            <a:off x="7803888" y="4757637"/>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$42,688</a:t>
            </a:r>
          </a:p>
        </p:txBody>
      </p:sp>
      <p:graphicFrame>
        <p:nvGraphicFramePr>
          <p:cNvPr id="16" name="Chart 15"/>
          <p:cNvGraphicFramePr/>
          <p:nvPr>
            <p:extLst>
              <p:ext uri="{D42A27DB-BD31-4B8C-83A1-F6EECF244321}">
                <p14:modId xmlns:p14="http://schemas.microsoft.com/office/powerpoint/2010/main" val="2407311798"/>
              </p:ext>
            </p:extLst>
          </p:nvPr>
        </p:nvGraphicFramePr>
        <p:xfrm>
          <a:off x="906090" y="649572"/>
          <a:ext cx="930279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902173" y="5243748"/>
            <a:ext cx="8512230" cy="1077218"/>
          </a:xfrm>
          <a:prstGeom prst="rect">
            <a:avLst/>
          </a:prstGeom>
          <a:noFill/>
        </p:spPr>
        <p:txBody>
          <a:bodyPr wrap="square" rtlCol="0">
            <a:spAutoFit/>
          </a:bodyPr>
          <a:lstStyle/>
          <a:p>
            <a:r>
              <a:rPr lang="en-US" dirty="0">
                <a:latin typeface="Tw Cen MT Condensed" panose="020B0606020104020203" pitchFamily="34" charset="0"/>
              </a:rPr>
              <a:t>The median household income in Dunwoody in 2019 is $94,561.</a:t>
            </a:r>
          </a:p>
          <a:p>
            <a:r>
              <a:rPr lang="en-US" dirty="0">
                <a:latin typeface="Tw Cen MT Condensed" panose="020B0606020104020203" pitchFamily="34" charset="0"/>
              </a:rPr>
              <a:t>Most Dunwoody households make at least $75,000 a year. 22% make below $50,000 annually.</a:t>
            </a:r>
          </a:p>
          <a:p>
            <a:endParaRPr lang="en-US" dirty="0">
              <a:latin typeface="Tw Cen MT Condensed" panose="020B0606020104020203" pitchFamily="34" charset="0"/>
            </a:endParaRPr>
          </a:p>
          <a:p>
            <a:r>
              <a:rPr lang="en-US" sz="1050" dirty="0">
                <a:latin typeface="Tw Cen MT Condensed" panose="020B0606020104020203" pitchFamily="34" charset="0"/>
              </a:rPr>
              <a:t>Data Source: </a:t>
            </a:r>
            <a:r>
              <a:rPr lang="en-US" sz="1050" dirty="0" err="1">
                <a:latin typeface="Tw Cen MT Condensed" panose="020B0606020104020203" pitchFamily="34" charset="0"/>
              </a:rPr>
              <a:t>Esri</a:t>
            </a:r>
            <a:r>
              <a:rPr lang="en-US" sz="1050" dirty="0">
                <a:latin typeface="Tw Cen MT Condensed" panose="020B0606020104020203" pitchFamily="34" charset="0"/>
              </a:rPr>
              <a:t> Business Analyst Online</a:t>
            </a:r>
          </a:p>
        </p:txBody>
      </p:sp>
    </p:spTree>
    <p:extLst>
      <p:ext uri="{BB962C8B-B14F-4D97-AF65-F5344CB8AC3E}">
        <p14:creationId xmlns:p14="http://schemas.microsoft.com/office/powerpoint/2010/main" val="157441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2" y="238728"/>
            <a:ext cx="6203027" cy="769441"/>
          </a:xfrm>
          <a:prstGeom prst="rect">
            <a:avLst/>
          </a:prstGeom>
          <a:noFill/>
        </p:spPr>
        <p:txBody>
          <a:bodyPr wrap="square" rtlCol="0">
            <a:spAutoFit/>
          </a:bodyPr>
          <a:lstStyle/>
          <a:p>
            <a:r>
              <a:rPr lang="en-US" sz="4400" dirty="0">
                <a:latin typeface="Tw Cen MT Condensed" panose="020B0606020104020203" pitchFamily="34" charset="0"/>
              </a:rPr>
              <a:t>INCOME DISTRIBUTION COMPARISON</a:t>
            </a:r>
          </a:p>
        </p:txBody>
      </p:sp>
      <p:sp>
        <p:nvSpPr>
          <p:cNvPr id="5" name="Rectangle 4"/>
          <p:cNvSpPr/>
          <p:nvPr/>
        </p:nvSpPr>
        <p:spPr>
          <a:xfrm>
            <a:off x="7532370" y="446809"/>
            <a:ext cx="4212820"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11100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6200000">
            <a:off x="2327990" y="475163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$40,645</a:t>
            </a:r>
          </a:p>
        </p:txBody>
      </p:sp>
      <p:sp>
        <p:nvSpPr>
          <p:cNvPr id="33" name="TextBox 32"/>
          <p:cNvSpPr txBox="1"/>
          <p:nvPr/>
        </p:nvSpPr>
        <p:spPr>
          <a:xfrm rot="16200000">
            <a:off x="5943681" y="4745623"/>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$45,233</a:t>
            </a:r>
          </a:p>
        </p:txBody>
      </p:sp>
      <p:sp>
        <p:nvSpPr>
          <p:cNvPr id="34" name="TextBox 33"/>
          <p:cNvSpPr txBox="1"/>
          <p:nvPr/>
        </p:nvSpPr>
        <p:spPr>
          <a:xfrm rot="16200000">
            <a:off x="7803888" y="4757637"/>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$42,688</a:t>
            </a:r>
          </a:p>
        </p:txBody>
      </p:sp>
      <p:graphicFrame>
        <p:nvGraphicFramePr>
          <p:cNvPr id="21" name="Chart 20"/>
          <p:cNvGraphicFramePr/>
          <p:nvPr>
            <p:extLst>
              <p:ext uri="{D42A27DB-BD31-4B8C-83A1-F6EECF244321}">
                <p14:modId xmlns:p14="http://schemas.microsoft.com/office/powerpoint/2010/main" val="1645225197"/>
              </p:ext>
            </p:extLst>
          </p:nvPr>
        </p:nvGraphicFramePr>
        <p:xfrm>
          <a:off x="-344487" y="620162"/>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169550232"/>
              </p:ext>
            </p:extLst>
          </p:nvPr>
        </p:nvGraphicFramePr>
        <p:xfrm>
          <a:off x="6772067" y="397159"/>
          <a:ext cx="694107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35684" y="878505"/>
            <a:ext cx="1174706" cy="461665"/>
          </a:xfrm>
          <a:prstGeom prst="rect">
            <a:avLst/>
          </a:prstGeom>
          <a:noFill/>
        </p:spPr>
        <p:txBody>
          <a:bodyPr wrap="square" rtlCol="0">
            <a:spAutoFit/>
          </a:bodyPr>
          <a:lstStyle/>
          <a:p>
            <a:r>
              <a:rPr lang="en-US" sz="2400" dirty="0">
                <a:latin typeface="Tw Cen MT Condensed" panose="020B0606020104020203" pitchFamily="34" charset="0"/>
              </a:rPr>
              <a:t>Dunwoody</a:t>
            </a:r>
          </a:p>
        </p:txBody>
      </p:sp>
      <p:sp>
        <p:nvSpPr>
          <p:cNvPr id="24" name="TextBox 23"/>
          <p:cNvSpPr txBox="1"/>
          <p:nvPr/>
        </p:nvSpPr>
        <p:spPr>
          <a:xfrm>
            <a:off x="7799355" y="860141"/>
            <a:ext cx="2413450" cy="461665"/>
          </a:xfrm>
          <a:prstGeom prst="rect">
            <a:avLst/>
          </a:prstGeom>
          <a:noFill/>
        </p:spPr>
        <p:txBody>
          <a:bodyPr wrap="square" rtlCol="0">
            <a:spAutoFit/>
          </a:bodyPr>
          <a:lstStyle/>
          <a:p>
            <a:r>
              <a:rPr lang="en-US" sz="2400" dirty="0">
                <a:latin typeface="Tw Cen MT Condensed" panose="020B0606020104020203" pitchFamily="34" charset="0"/>
              </a:rPr>
              <a:t>10-County Atlanta Metro</a:t>
            </a:r>
          </a:p>
        </p:txBody>
      </p:sp>
      <p:sp>
        <p:nvSpPr>
          <p:cNvPr id="25" name="TextBox 24"/>
          <p:cNvSpPr txBox="1"/>
          <p:nvPr/>
        </p:nvSpPr>
        <p:spPr>
          <a:xfrm>
            <a:off x="850066" y="5220301"/>
            <a:ext cx="8512230" cy="1084912"/>
          </a:xfrm>
          <a:prstGeom prst="rect">
            <a:avLst/>
          </a:prstGeom>
          <a:noFill/>
        </p:spPr>
        <p:txBody>
          <a:bodyPr wrap="square" rtlCol="0">
            <a:spAutoFit/>
          </a:bodyPr>
          <a:lstStyle/>
          <a:p>
            <a:r>
              <a:rPr lang="en-US" dirty="0">
                <a:latin typeface="Tw Cen MT Condensed" panose="020B0606020104020203" pitchFamily="34" charset="0"/>
              </a:rPr>
              <a:t>The City of Dunwoody has a large proportion of households earning well above the Metro Area’s median household income.  </a:t>
            </a:r>
          </a:p>
          <a:p>
            <a:endParaRPr lang="en-US" dirty="0">
              <a:latin typeface="Tw Cen MT Condensed" panose="020B0606020104020203" pitchFamily="34" charset="0"/>
            </a:endParaRPr>
          </a:p>
          <a:p>
            <a:r>
              <a:rPr lang="en-US" sz="1050" dirty="0">
                <a:latin typeface="Tw Cen MT Condensed" panose="020B0606020104020203" pitchFamily="34" charset="0"/>
              </a:rPr>
              <a:t>Data Source: </a:t>
            </a:r>
            <a:r>
              <a:rPr lang="en-US" sz="1050" dirty="0" err="1">
                <a:latin typeface="Tw Cen MT Condensed" panose="020B0606020104020203" pitchFamily="34" charset="0"/>
              </a:rPr>
              <a:t>Esri</a:t>
            </a:r>
            <a:r>
              <a:rPr lang="en-US" sz="1050" dirty="0">
                <a:latin typeface="Tw Cen MT Condensed" panose="020B0606020104020203" pitchFamily="34" charset="0"/>
              </a:rPr>
              <a:t> Business Analyst Online</a:t>
            </a:r>
          </a:p>
        </p:txBody>
      </p:sp>
    </p:spTree>
    <p:extLst>
      <p:ext uri="{BB962C8B-B14F-4D97-AF65-F5344CB8AC3E}">
        <p14:creationId xmlns:p14="http://schemas.microsoft.com/office/powerpoint/2010/main" val="172051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2" y="238728"/>
            <a:ext cx="6260177" cy="769441"/>
          </a:xfrm>
          <a:prstGeom prst="rect">
            <a:avLst/>
          </a:prstGeom>
          <a:noFill/>
        </p:spPr>
        <p:txBody>
          <a:bodyPr wrap="square" rtlCol="0">
            <a:spAutoFit/>
          </a:bodyPr>
          <a:lstStyle/>
          <a:p>
            <a:r>
              <a:rPr lang="en-US" sz="4400" dirty="0">
                <a:latin typeface="Tw Cen MT Condensed" panose="020B0606020104020203" pitchFamily="34" charset="0"/>
              </a:rPr>
              <a:t>WORKPLACE AREA CHARACTERISTICS</a:t>
            </a:r>
          </a:p>
        </p:txBody>
      </p:sp>
      <p:sp>
        <p:nvSpPr>
          <p:cNvPr id="5" name="Rectangle 4"/>
          <p:cNvSpPr/>
          <p:nvPr/>
        </p:nvSpPr>
        <p:spPr>
          <a:xfrm>
            <a:off x="7578090" y="446809"/>
            <a:ext cx="4167100"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09576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6200000">
            <a:off x="2327990" y="475163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$40,645</a:t>
            </a:r>
          </a:p>
        </p:txBody>
      </p:sp>
      <p:sp>
        <p:nvSpPr>
          <p:cNvPr id="33" name="TextBox 32"/>
          <p:cNvSpPr txBox="1"/>
          <p:nvPr/>
        </p:nvSpPr>
        <p:spPr>
          <a:xfrm rot="16200000">
            <a:off x="5943681" y="4745623"/>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$45,233</a:t>
            </a:r>
          </a:p>
        </p:txBody>
      </p:sp>
      <p:sp>
        <p:nvSpPr>
          <p:cNvPr id="34" name="TextBox 33"/>
          <p:cNvSpPr txBox="1"/>
          <p:nvPr/>
        </p:nvSpPr>
        <p:spPr>
          <a:xfrm rot="16200000">
            <a:off x="7803888" y="4757637"/>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$42,688</a:t>
            </a:r>
          </a:p>
        </p:txBody>
      </p:sp>
      <p:graphicFrame>
        <p:nvGraphicFramePr>
          <p:cNvPr id="16" name="Chart 15"/>
          <p:cNvGraphicFramePr/>
          <p:nvPr>
            <p:extLst>
              <p:ext uri="{D42A27DB-BD31-4B8C-83A1-F6EECF244321}">
                <p14:modId xmlns:p14="http://schemas.microsoft.com/office/powerpoint/2010/main" val="3418841185"/>
              </p:ext>
            </p:extLst>
          </p:nvPr>
        </p:nvGraphicFramePr>
        <p:xfrm>
          <a:off x="261761" y="860588"/>
          <a:ext cx="8128000" cy="525833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8467934" y="1287013"/>
            <a:ext cx="3201077" cy="2800767"/>
          </a:xfrm>
          <a:prstGeom prst="rect">
            <a:avLst/>
          </a:prstGeom>
          <a:noFill/>
        </p:spPr>
        <p:txBody>
          <a:bodyPr wrap="square" rtlCol="0">
            <a:spAutoFit/>
          </a:bodyPr>
          <a:lstStyle/>
          <a:p>
            <a:r>
              <a:rPr lang="en-US" sz="2400" dirty="0">
                <a:latin typeface="Tw Cen MT Condensed" panose="020B0606020104020203" pitchFamily="34" charset="0"/>
              </a:rPr>
              <a:t>What jobs exist within Dunwoody?</a:t>
            </a:r>
          </a:p>
          <a:p>
            <a:endParaRPr lang="en-US" dirty="0">
              <a:latin typeface="Tw Cen MT Condensed" panose="020B0606020104020203" pitchFamily="34" charset="0"/>
            </a:endParaRPr>
          </a:p>
          <a:p>
            <a:r>
              <a:rPr lang="en-US" dirty="0">
                <a:latin typeface="Tw Cen MT Condensed" panose="020B0606020104020203" pitchFamily="34" charset="0"/>
              </a:rPr>
              <a:t>In terms of employment, the largest industry within Dunwoody is Finance and Insurance by far, followed by Professional, Scientific, and Technical Services.</a:t>
            </a:r>
          </a:p>
          <a:p>
            <a:endParaRPr lang="en-US" dirty="0">
              <a:latin typeface="Tw Cen MT Condensed" panose="020B0606020104020203" pitchFamily="34" charset="0"/>
            </a:endParaRPr>
          </a:p>
          <a:p>
            <a:r>
              <a:rPr lang="en-US" sz="1000" dirty="0">
                <a:latin typeface="Tw Cen MT Condensed" panose="020B0606020104020203" pitchFamily="34" charset="0"/>
              </a:rPr>
              <a:t>Note: This only represents the top ten Workplace Area Characteristics. </a:t>
            </a:r>
          </a:p>
          <a:p>
            <a:r>
              <a:rPr lang="en-US" sz="1000" dirty="0">
                <a:latin typeface="Tw Cen MT Condensed" panose="020B0606020104020203" pitchFamily="34" charset="0"/>
              </a:rPr>
              <a:t>Data Source: US Census on the Map, Workplace Area Characteristics.</a:t>
            </a:r>
          </a:p>
        </p:txBody>
      </p:sp>
    </p:spTree>
    <p:extLst>
      <p:ext uri="{BB962C8B-B14F-4D97-AF65-F5344CB8AC3E}">
        <p14:creationId xmlns:p14="http://schemas.microsoft.com/office/powerpoint/2010/main" val="403062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2" y="238728"/>
            <a:ext cx="6260177" cy="769441"/>
          </a:xfrm>
          <a:prstGeom prst="rect">
            <a:avLst/>
          </a:prstGeom>
          <a:noFill/>
        </p:spPr>
        <p:txBody>
          <a:bodyPr wrap="square" rtlCol="0">
            <a:spAutoFit/>
          </a:bodyPr>
          <a:lstStyle/>
          <a:p>
            <a:r>
              <a:rPr lang="en-US" sz="4400" dirty="0">
                <a:latin typeface="Tw Cen MT Condensed" panose="020B0606020104020203" pitchFamily="34" charset="0"/>
              </a:rPr>
              <a:t>RESIDENT AREA CHARACTERISTICS</a:t>
            </a:r>
          </a:p>
        </p:txBody>
      </p:sp>
      <p:sp>
        <p:nvSpPr>
          <p:cNvPr id="5" name="Rectangle 4"/>
          <p:cNvSpPr/>
          <p:nvPr/>
        </p:nvSpPr>
        <p:spPr>
          <a:xfrm>
            <a:off x="7143750" y="446809"/>
            <a:ext cx="4601440"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6809"/>
            <a:ext cx="1021771"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5917"/>
            <a:ext cx="11277599" cy="36368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grpSp>
        <p:nvGrpSpPr>
          <p:cNvPr id="27" name="Group 26"/>
          <p:cNvGrpSpPr/>
          <p:nvPr/>
        </p:nvGrpSpPr>
        <p:grpSpPr>
          <a:xfrm>
            <a:off x="10095769" y="4250737"/>
            <a:ext cx="1868582" cy="2015180"/>
            <a:chOff x="7019597" y="3355606"/>
            <a:chExt cx="2698592" cy="2910311"/>
          </a:xfrm>
        </p:grpSpPr>
        <p:sp>
          <p:nvSpPr>
            <p:cNvPr id="2" name="Rectangle 1"/>
            <p:cNvSpPr/>
            <p:nvPr/>
          </p:nvSpPr>
          <p:spPr>
            <a:xfrm>
              <a:off x="7166610" y="4937760"/>
              <a:ext cx="457200" cy="132815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4354829"/>
              <a:ext cx="457200" cy="19110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0090" y="4606290"/>
              <a:ext cx="457200" cy="16596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26830" y="4069081"/>
              <a:ext cx="457200" cy="21968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019597" y="3556593"/>
              <a:ext cx="2159168" cy="1199251"/>
              <a:chOff x="7163424" y="3697490"/>
              <a:chExt cx="2159168" cy="1199251"/>
            </a:xfrm>
          </p:grpSpPr>
          <p:cxnSp>
            <p:nvCxnSpPr>
              <p:cNvPr id="11" name="Straight Connector 10"/>
              <p:cNvCxnSpPr/>
              <p:nvPr/>
            </p:nvCxnSpPr>
            <p:spPr>
              <a:xfrm flipV="1">
                <a:off x="7163424" y="4068066"/>
                <a:ext cx="803910" cy="828675"/>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9097" y="3873516"/>
                <a:ext cx="654368" cy="539490"/>
              </a:xfrm>
              <a:prstGeom prst="line">
                <a:avLst/>
              </a:prstGeom>
              <a:ln w="228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559641" y="3697490"/>
                <a:ext cx="762951" cy="891541"/>
              </a:xfrm>
              <a:prstGeom prst="line">
                <a:avLst/>
              </a:prstGeom>
              <a:ln w="228600"/>
            </p:spPr>
            <p:style>
              <a:lnRef idx="1">
                <a:schemeClr val="accent1"/>
              </a:lnRef>
              <a:fillRef idx="0">
                <a:schemeClr val="accent1"/>
              </a:fillRef>
              <a:effectRef idx="0">
                <a:schemeClr val="accent1"/>
              </a:effectRef>
              <a:fontRef idx="minor">
                <a:schemeClr val="tx1"/>
              </a:fontRef>
            </p:style>
          </p:cxnSp>
        </p:grpSp>
        <p:sp>
          <p:nvSpPr>
            <p:cNvPr id="26" name="Isosceles Triangle 25"/>
            <p:cNvSpPr/>
            <p:nvPr/>
          </p:nvSpPr>
          <p:spPr>
            <a:xfrm rot="2391738">
              <a:off x="8708726" y="3355606"/>
              <a:ext cx="1009463" cy="404732"/>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6200000">
            <a:off x="2327990" y="4751632"/>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$40,645</a:t>
            </a:r>
          </a:p>
        </p:txBody>
      </p:sp>
      <p:sp>
        <p:nvSpPr>
          <p:cNvPr id="33" name="TextBox 32"/>
          <p:cNvSpPr txBox="1"/>
          <p:nvPr/>
        </p:nvSpPr>
        <p:spPr>
          <a:xfrm rot="16200000">
            <a:off x="5943681" y="4745623"/>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$45,233</a:t>
            </a:r>
          </a:p>
        </p:txBody>
      </p:sp>
      <p:sp>
        <p:nvSpPr>
          <p:cNvPr id="34" name="TextBox 33"/>
          <p:cNvSpPr txBox="1"/>
          <p:nvPr/>
        </p:nvSpPr>
        <p:spPr>
          <a:xfrm rot="16200000">
            <a:off x="7803888" y="4757637"/>
            <a:ext cx="1246669"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$42,688</a:t>
            </a:r>
          </a:p>
        </p:txBody>
      </p:sp>
      <p:graphicFrame>
        <p:nvGraphicFramePr>
          <p:cNvPr id="16" name="Chart 15"/>
          <p:cNvGraphicFramePr/>
          <p:nvPr>
            <p:extLst>
              <p:ext uri="{D42A27DB-BD31-4B8C-83A1-F6EECF244321}">
                <p14:modId xmlns:p14="http://schemas.microsoft.com/office/powerpoint/2010/main" val="3921805015"/>
              </p:ext>
            </p:extLst>
          </p:nvPr>
        </p:nvGraphicFramePr>
        <p:xfrm>
          <a:off x="261761" y="860588"/>
          <a:ext cx="8128000" cy="525833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8427222" y="1170668"/>
            <a:ext cx="3201077" cy="3385542"/>
          </a:xfrm>
          <a:prstGeom prst="rect">
            <a:avLst/>
          </a:prstGeom>
          <a:noFill/>
        </p:spPr>
        <p:txBody>
          <a:bodyPr wrap="square" rtlCol="0">
            <a:spAutoFit/>
          </a:bodyPr>
          <a:lstStyle/>
          <a:p>
            <a:r>
              <a:rPr lang="en-US" sz="2400" dirty="0">
                <a:latin typeface="Tw Cen MT Condensed" panose="020B0606020104020203" pitchFamily="34" charset="0"/>
              </a:rPr>
              <a:t>What industries do Dunwoody residents work in?</a:t>
            </a:r>
          </a:p>
          <a:p>
            <a:endParaRPr lang="en-US" dirty="0">
              <a:latin typeface="Tw Cen MT Condensed" panose="020B0606020104020203" pitchFamily="34" charset="0"/>
            </a:endParaRPr>
          </a:p>
          <a:p>
            <a:r>
              <a:rPr lang="en-US" dirty="0">
                <a:latin typeface="Tw Cen MT Condensed" panose="020B0606020104020203" pitchFamily="34" charset="0"/>
              </a:rPr>
              <a:t>In terms of employment, the largest industry among Dunwoody’s residents is Professional, Scientific, and Technical Services, followed by Health Care and Social Assistance.</a:t>
            </a:r>
          </a:p>
          <a:p>
            <a:endParaRPr lang="en-US" dirty="0">
              <a:latin typeface="Tw Cen MT Condensed" panose="020B0606020104020203" pitchFamily="34" charset="0"/>
            </a:endParaRPr>
          </a:p>
          <a:p>
            <a:r>
              <a:rPr lang="en-US" sz="1000" dirty="0">
                <a:latin typeface="Tw Cen MT Condensed" panose="020B0606020104020203" pitchFamily="34" charset="0"/>
              </a:rPr>
              <a:t>Note: This depicts only the top 10 industries occupied by residents of Dunwoody. Others may be represented in the data that aren’t shown here. </a:t>
            </a:r>
          </a:p>
          <a:p>
            <a:endParaRPr lang="en-US" sz="1000" dirty="0">
              <a:latin typeface="Tw Cen MT Condensed" panose="020B0606020104020203" pitchFamily="34" charset="0"/>
            </a:endParaRPr>
          </a:p>
          <a:p>
            <a:r>
              <a:rPr lang="en-US" sz="1000" dirty="0">
                <a:latin typeface="Tw Cen MT Condensed" panose="020B0606020104020203" pitchFamily="34" charset="0"/>
              </a:rPr>
              <a:t>Data Source: US Census on the Map, Resident Area Characteristics.</a:t>
            </a:r>
          </a:p>
        </p:txBody>
      </p:sp>
    </p:spTree>
    <p:extLst>
      <p:ext uri="{BB962C8B-B14F-4D97-AF65-F5344CB8AC3E}">
        <p14:creationId xmlns:p14="http://schemas.microsoft.com/office/powerpoint/2010/main" val="3459131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472092" y="5427948"/>
            <a:ext cx="8729057" cy="1107996"/>
          </a:xfrm>
          <a:prstGeom prst="rect">
            <a:avLst/>
          </a:prstGeom>
          <a:noFill/>
        </p:spPr>
        <p:txBody>
          <a:bodyPr wrap="square" rtlCol="0">
            <a:spAutoFit/>
          </a:bodyPr>
          <a:lstStyle/>
          <a:p>
            <a:r>
              <a:rPr lang="en-US" sz="6600" dirty="0">
                <a:solidFill>
                  <a:schemeClr val="bg2"/>
                </a:solidFill>
                <a:latin typeface="Tw Cen MT Condensed" panose="020B0606020104020203" pitchFamily="34" charset="0"/>
              </a:rPr>
              <a:t>TRANSPORTATION TRENDS</a:t>
            </a:r>
          </a:p>
        </p:txBody>
      </p:sp>
      <p:pic>
        <p:nvPicPr>
          <p:cNvPr id="4098" name="Picture 2" descr="http://www.iconsdb.com/icons/preview/white/car-xx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2324736"/>
            <a:ext cx="4857749" cy="4857749"/>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a:off x="0" y="0"/>
            <a:ext cx="8833091" cy="5629059"/>
            <a:chOff x="-132606" y="-164067"/>
            <a:chExt cx="8833091" cy="5629059"/>
          </a:xfrm>
        </p:grpSpPr>
        <p:sp>
          <p:nvSpPr>
            <p:cNvPr id="80" name="Rectangle 79"/>
            <p:cNvSpPr/>
            <p:nvPr/>
          </p:nvSpPr>
          <p:spPr>
            <a:xfrm>
              <a:off x="6496572" y="518937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496572" y="402757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772194" y="37353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772194" y="204104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588751" y="34370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930643" y="460847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206265" y="373538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206265" y="261806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930643" y="28936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621898" y="231615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222113" y="490582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665872" y="488063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665872" y="431456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665872" y="315102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665872" y="202275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932852" y="401760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380122" y="173433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809129" y="4571895"/>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084751" y="36988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084751" y="313273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084751" y="25685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504148" y="255091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787294" y="226428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11480" y="429717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235858" y="340925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225730" y="17169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940687" y="313623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522494" y="370542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943291" y="144473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099136" y="338560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374758" y="198171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091612" y="113339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800294" y="366168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524672" y="335640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64123" y="253784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266727" y="139758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377742" y="223525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690852" y="82677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18253" y="173916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0" y="79019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7049938" y="518144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049938" y="343700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049938" y="28857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325560" y="20331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049938" y="231140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039810" y="174469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6228815" y="3173860"/>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7876281" y="259918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7907250" y="205079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7621898" y="140849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481887" y="17717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6781415" y="432095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663826" y="2259144"/>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789580" y="284582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6505242" y="4622066"/>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7315432" y="315345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893803" y="2532063"/>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715649" y="3103591"/>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933526" y="17402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193978" y="145015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914245" y="117967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674840" y="3974429"/>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40021" y="23311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32606" y="-164067"/>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970827" y="223525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149241" y="2877328"/>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424863" y="2578682"/>
              <a:ext cx="275622" cy="27562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988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6826" y="192455"/>
            <a:ext cx="4675910" cy="769441"/>
          </a:xfrm>
          <a:prstGeom prst="rect">
            <a:avLst/>
          </a:prstGeom>
          <a:noFill/>
        </p:spPr>
        <p:txBody>
          <a:bodyPr wrap="square" rtlCol="0">
            <a:spAutoFit/>
          </a:bodyPr>
          <a:lstStyle/>
          <a:p>
            <a:r>
              <a:rPr lang="en-US" sz="4400" dirty="0">
                <a:latin typeface="Tw Cen MT Condensed" panose="020B0606020104020203" pitchFamily="34" charset="0"/>
              </a:rPr>
              <a:t>WORK COMMUTES</a:t>
            </a:r>
          </a:p>
        </p:txBody>
      </p:sp>
      <p:sp>
        <p:nvSpPr>
          <p:cNvPr id="5" name="Rectangle 4"/>
          <p:cNvSpPr/>
          <p:nvPr/>
        </p:nvSpPr>
        <p:spPr>
          <a:xfrm>
            <a:off x="4572000" y="355369"/>
            <a:ext cx="7173190"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1021771"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3" name="AutoShape 2" descr="data:image/png;base64,iVBORw0KGgoAAAANSUhEUgAAAOEAAADhCAMAAAAJbSJIAAAAilBMVEX/////AAD/lZX/RUX/paX/9/f/+/v/tbX/p6f/6Oj/3t7/wcH/jIz/ysr/Ly//FBT/fHz/hob/7+//rKz/x8f/DAz/WVn/dXX/UlL/YGD/bW3/5OT/aWn/PT3/ICD/7Oz/1NT/nJz/0dH/Kyv/SUn/urr/eXn/Nzf/Jib/np7/Pz//ZGT/g4P/TU087JYNAAAHRklEQVR4nO2d6XqqMBCGiRZQxAWtS92KdrG2nvu/vWN7PDXAJJnEhLQ88/5GJh+QyWSZMQgIgiAIgiAIgiAIgiAIgiAIgiAIgiAIgiAIgiAIgiAIgiAIgiAIgiAIgiAIgiAIgiAIgiAIgiAIgiAIgiAIgvBE2G9l6/YtfJxa8aNvGUKS7IlZYdb5mSJPduT9I418y6kQtm0KPHPnW1GZtWWBjD34llRkb13guTv6FsUTORDI2KtvWRwzJwp/UF/cuRHIWN+3sgsuOuGFrm9tX4zdCWSD0Le6T54dKvwRY0bqUuA5uvGtL+i5FcjYi2eBXdcCGcv9Kjy4V7gd+xQ4ci+QsWePAmOwRYtO565Kp1OZPq4L13VOC4HEuTeBCdScQy66vDLB6lQuuYdFHl2qkBANgMasxddXFEJxJ+ybPYVvS+gNSq5HKRTEgF7Ct45uS3AKgwl0360bDVJyqCHS4RmpEHbQ9YdvIbSwNpL+BKswAN1N7eHbA9AIWScMNBSGQ0hizeHbDmqDwh2gFQYr6O4ssS1CBujwVA8ZrzB4ge4/rHGyON4CDZB3wkBLYdCCJP6xqUEO5AoUnTDQUwgvwNa2+gZOetVjspbCAAqY6lp9u4dsIzydnsJHyEo94Rto+oT4oZ5C+EGyOral3gG775gfaiqEw8In9w4V3EVDPVldhcErZOrDggYp4EiFCze0FYKfi+vwDVx5wnTCwEQhHL5NbhUhA5z0tpE/1lcIT2DY/W0ipMwhg9jZqYFCwUqQuwgVnJz2sL82UQhHF1tXDhX8ZpCdMDBUCO9Nbow1SAHnNBqLmWYKQ3DReeHiLSZvkCmNJSIzhYLJ4rP9tSlwPqPl1ioKkW5fsANbXW1FEuV3rSLpab4GI/1zlz+28FS+gQfc744b2Dg7LEdZq7U7duJe/xH92Xagye2v4H2ZxSulvvCP73beyOG1J42Roxo2y9wzkzgHMJj/hUxTwYuE/fLvJAX3VXe+m2WVFqBQ5JV/Kdu8ohCcjf1mKgdxfTfIPptx0xWyYdJ0haXpq+/GuKHXeIX8/Md3U1yxb7zC6bjpCq9LLb4b4o608QpZ3niF7cYrvKxb+W6FU5qvsNV4hSxsvMJJ4xVuGq/wc0z03QTHpI1XOGi8QvbYeIVx4xW2Gq9w2XiF7yYKp+31/HU0X84s1cRQ8jRbzkev83V7qv/boa7CYRZf95ajMD86Slr/ZnbMw+91+vAxznS3IbQUDlPgYFIUi9LPbmcRA9VAklRLpIbCA2Tun03wYNjNzEUHvaJYY98arXAqPSaS2K8CspYeZJuguyRW4VJVPKZvKESE6nB3BGXRQeAUThGHhNAmMSgf6Jl73GtEKdzgTlvd3SSKB3c0rIvav8YoXKDsBfby9NFnOzFeHKFQIwvQTmfUyK+AsulKqBVqlf2B8yX00DrvrA44lAoH1T4/3veOp3k66QP+HDxRrAUwKiX9STo/HXv76nkZ8BC6nsKykwnj2dWHDdJ92eSt9Qgq2XD79CpiOovLxxGVJSxUCktZFWFWvmBQ7jVgvgSaciJOv/KOspJGMBmEQ6GwVNkAHA8eih8rWJIATeleoCcpjSWKkFGhsPDhh6JuHRcs3lK8ppgbA6clnJ1f4TUq6h3JFRaeVld8zrbYMINZ3IUp8lFtC95BHmnIFaK/vkKip7k/LfhR6bHQwtcsvaf0gfPnxkPw1P43hTodpmflhvxNjtJL3/gPFUzpuzANZEe8+buojkrzLhU+4q+GPzupCo/4DOhQct0WLOVxYaTVaO5xmJZZ6uIa/Q/+cUgG4aVsOMmvt0DUZ8s4i2aLN3x8WBl3q3B+Hk53++I8oAsXzPjcVEwpVu4NyDqGGK7bY74CLvkKLNjxxVMgmfKs9QzyH7XZqM/5R1Tsxz1S4SJKT/bAuYBthzE45d65yUrqE/dOUEPq7voDUV+7fBY9eCDIrzfArRdy7tSkI3LdEDfP5GbmcEd8+55KhxOoRddXgqwDyfkak/GCc44IP/PJ1ddArnc2wWfzieLDEkP1nZAgQ4ZYfSck2CUmawaR9uxVzMDOFmwV5MaWKLaXpf+BtGgr3Ro72NgrtYCtx1pZ0jAEW8LXXnFF7MaLrTRdbFxrr7Yi1vdbM4i0B+VxmYENM60ZRNozznuugFzntVcSAJlQZ69WBtJ72/tokN3C4t9F4PY/7dXmwA0XkqKi2qDCNmD93xT1Wv0n9oI2UVWcEjv1fdDsEPbsluNDRKZWq6uEiBoIluu4qS3ac92fqAco2/Vbldu7A8sGlT0RvVGMRTUptV01Di6/dyVT30IX+Yay/cp/8pUMFwV4Q1mg4aLYmGz7Y+OmaJR4edzWtKmIeBK1dGIvEAZTA3WFGDNWAndjLzyskEDLinfu/k0sgsbhhdvawv1yb8zc/ltaVPbhG/fVTFeTxf8Y7jCqo3hqf/T/rOVwMXHVIUqMV0n/JV916/qzu6i7yl/6ycrr33r8XP4CloN1t+ltLogAAAAASUVORK5CYII="/>
          <p:cNvSpPr>
            <a:spLocks noChangeAspect="1" noChangeArrowheads="1"/>
          </p:cNvSpPr>
          <p:nvPr/>
        </p:nvSpPr>
        <p:spPr bwMode="auto">
          <a:xfrm>
            <a:off x="183728" y="-1844280"/>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4" name="TextBox 7203"/>
          <p:cNvSpPr txBox="1"/>
          <p:nvPr/>
        </p:nvSpPr>
        <p:spPr>
          <a:xfrm>
            <a:off x="577174" y="1554979"/>
            <a:ext cx="2084139" cy="369332"/>
          </a:xfrm>
          <a:prstGeom prst="rect">
            <a:avLst/>
          </a:prstGeom>
          <a:noFill/>
        </p:spPr>
        <p:txBody>
          <a:bodyPr wrap="square" rtlCol="0">
            <a:spAutoFit/>
          </a:bodyPr>
          <a:lstStyle/>
          <a:p>
            <a:r>
              <a:rPr lang="en-US" dirty="0">
                <a:latin typeface="Tw Cen MT Condensed" panose="020B0606020104020203" pitchFamily="34" charset="0"/>
              </a:rPr>
              <a:t>Commute In to Dunwoody:</a:t>
            </a:r>
          </a:p>
        </p:txBody>
      </p:sp>
      <p:sp>
        <p:nvSpPr>
          <p:cNvPr id="117" name="TextBox 116"/>
          <p:cNvSpPr txBox="1"/>
          <p:nvPr/>
        </p:nvSpPr>
        <p:spPr>
          <a:xfrm>
            <a:off x="4250194" y="2652329"/>
            <a:ext cx="2212854" cy="369332"/>
          </a:xfrm>
          <a:prstGeom prst="rect">
            <a:avLst/>
          </a:prstGeom>
          <a:noFill/>
        </p:spPr>
        <p:txBody>
          <a:bodyPr wrap="square" rtlCol="0">
            <a:spAutoFit/>
          </a:bodyPr>
          <a:lstStyle/>
          <a:p>
            <a:r>
              <a:rPr lang="en-US" dirty="0">
                <a:latin typeface="Tw Cen MT Condensed" panose="020B0606020104020203" pitchFamily="34" charset="0"/>
              </a:rPr>
              <a:t>Live and Work In Dunwoody:</a:t>
            </a:r>
          </a:p>
        </p:txBody>
      </p:sp>
      <p:sp>
        <p:nvSpPr>
          <p:cNvPr id="118" name="TextBox 117"/>
          <p:cNvSpPr txBox="1"/>
          <p:nvPr/>
        </p:nvSpPr>
        <p:spPr>
          <a:xfrm>
            <a:off x="8636213" y="1576292"/>
            <a:ext cx="2268007" cy="369332"/>
          </a:xfrm>
          <a:prstGeom prst="rect">
            <a:avLst/>
          </a:prstGeom>
          <a:noFill/>
        </p:spPr>
        <p:txBody>
          <a:bodyPr wrap="square" rtlCol="0">
            <a:spAutoFit/>
          </a:bodyPr>
          <a:lstStyle/>
          <a:p>
            <a:r>
              <a:rPr lang="en-US" dirty="0">
                <a:latin typeface="Tw Cen MT Condensed" panose="020B0606020104020203" pitchFamily="34" charset="0"/>
              </a:rPr>
              <a:t>Commute Out of Dunwoody:</a:t>
            </a:r>
          </a:p>
        </p:txBody>
      </p:sp>
      <p:sp>
        <p:nvSpPr>
          <p:cNvPr id="7205" name="TextBox 7204"/>
          <p:cNvSpPr txBox="1"/>
          <p:nvPr/>
        </p:nvSpPr>
        <p:spPr>
          <a:xfrm>
            <a:off x="808065" y="1928535"/>
            <a:ext cx="1497918" cy="707886"/>
          </a:xfrm>
          <a:prstGeom prst="rect">
            <a:avLst/>
          </a:prstGeom>
          <a:noFill/>
        </p:spPr>
        <p:txBody>
          <a:bodyPr wrap="square" rtlCol="0">
            <a:spAutoFit/>
          </a:bodyPr>
          <a:lstStyle/>
          <a:p>
            <a:r>
              <a:rPr lang="en-US" sz="4000" dirty="0">
                <a:latin typeface="Tw Cen MT Condensed" panose="020B0606020104020203" pitchFamily="34" charset="0"/>
              </a:rPr>
              <a:t>42,194</a:t>
            </a:r>
          </a:p>
        </p:txBody>
      </p:sp>
      <p:sp>
        <p:nvSpPr>
          <p:cNvPr id="120" name="TextBox 119"/>
          <p:cNvSpPr txBox="1"/>
          <p:nvPr/>
        </p:nvSpPr>
        <p:spPr>
          <a:xfrm>
            <a:off x="4782159" y="3249647"/>
            <a:ext cx="1056890" cy="707886"/>
          </a:xfrm>
          <a:prstGeom prst="rect">
            <a:avLst/>
          </a:prstGeom>
          <a:noFill/>
        </p:spPr>
        <p:txBody>
          <a:bodyPr wrap="square" rtlCol="0">
            <a:spAutoFit/>
          </a:bodyPr>
          <a:lstStyle/>
          <a:p>
            <a:r>
              <a:rPr lang="en-US" sz="4000" dirty="0">
                <a:latin typeface="Tw Cen MT Condensed" panose="020B0606020104020203" pitchFamily="34" charset="0"/>
              </a:rPr>
              <a:t>2,165</a:t>
            </a:r>
          </a:p>
        </p:txBody>
      </p:sp>
      <p:sp>
        <p:nvSpPr>
          <p:cNvPr id="121" name="TextBox 120"/>
          <p:cNvSpPr txBox="1"/>
          <p:nvPr/>
        </p:nvSpPr>
        <p:spPr>
          <a:xfrm>
            <a:off x="8981950" y="1927198"/>
            <a:ext cx="1436205" cy="707886"/>
          </a:xfrm>
          <a:prstGeom prst="rect">
            <a:avLst/>
          </a:prstGeom>
          <a:noFill/>
        </p:spPr>
        <p:txBody>
          <a:bodyPr wrap="square" rtlCol="0">
            <a:spAutoFit/>
          </a:bodyPr>
          <a:lstStyle/>
          <a:p>
            <a:r>
              <a:rPr lang="en-US" sz="4000" dirty="0">
                <a:latin typeface="Tw Cen MT Condensed" panose="020B0606020104020203" pitchFamily="34" charset="0"/>
              </a:rPr>
              <a:t>19,568</a:t>
            </a:r>
          </a:p>
        </p:txBody>
      </p:sp>
      <p:grpSp>
        <p:nvGrpSpPr>
          <p:cNvPr id="15" name="Group 14"/>
          <p:cNvGrpSpPr/>
          <p:nvPr/>
        </p:nvGrpSpPr>
        <p:grpSpPr>
          <a:xfrm>
            <a:off x="-200065" y="2746621"/>
            <a:ext cx="12408128" cy="2178415"/>
            <a:chOff x="-200065" y="2746621"/>
            <a:chExt cx="12408128" cy="2178415"/>
          </a:xfrm>
        </p:grpSpPr>
        <p:grpSp>
          <p:nvGrpSpPr>
            <p:cNvPr id="8" name="Group 7"/>
            <p:cNvGrpSpPr/>
            <p:nvPr/>
          </p:nvGrpSpPr>
          <p:grpSpPr>
            <a:xfrm>
              <a:off x="-200065" y="2762423"/>
              <a:ext cx="12408128" cy="2162613"/>
              <a:chOff x="-200065" y="2762423"/>
              <a:chExt cx="12408128" cy="2162613"/>
            </a:xfrm>
          </p:grpSpPr>
          <p:cxnSp>
            <p:nvCxnSpPr>
              <p:cNvPr id="20" name="Straight Connector 19"/>
              <p:cNvCxnSpPr/>
              <p:nvPr/>
            </p:nvCxnSpPr>
            <p:spPr>
              <a:xfrm flipV="1">
                <a:off x="-200065" y="2846304"/>
                <a:ext cx="3765636" cy="1213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202" name="Group 7201"/>
              <p:cNvGrpSpPr/>
              <p:nvPr/>
            </p:nvGrpSpPr>
            <p:grpSpPr>
              <a:xfrm>
                <a:off x="-200065" y="2762423"/>
                <a:ext cx="12408128" cy="2162613"/>
                <a:chOff x="-39457" y="2215077"/>
                <a:chExt cx="12408128" cy="2162613"/>
              </a:xfrm>
            </p:grpSpPr>
            <p:cxnSp>
              <p:nvCxnSpPr>
                <p:cNvPr id="32" name="Straight Connector 31"/>
                <p:cNvCxnSpPr/>
                <p:nvPr/>
              </p:nvCxnSpPr>
              <p:spPr>
                <a:xfrm flipV="1">
                  <a:off x="-39456" y="2458468"/>
                  <a:ext cx="3514176" cy="2374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9457" y="2538413"/>
                  <a:ext cx="3429001" cy="4215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201" name="Group 7200"/>
                <p:cNvGrpSpPr/>
                <p:nvPr/>
              </p:nvGrpSpPr>
              <p:grpSpPr>
                <a:xfrm>
                  <a:off x="3389544" y="2215077"/>
                  <a:ext cx="3994236" cy="2162613"/>
                  <a:chOff x="3389544" y="2215077"/>
                  <a:chExt cx="3994236" cy="2162613"/>
                </a:xfrm>
              </p:grpSpPr>
              <p:cxnSp>
                <p:nvCxnSpPr>
                  <p:cNvPr id="35" name="Straight Connector 34"/>
                  <p:cNvCxnSpPr/>
                  <p:nvPr/>
                </p:nvCxnSpPr>
                <p:spPr>
                  <a:xfrm>
                    <a:off x="3389544" y="2527936"/>
                    <a:ext cx="0" cy="184975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3272" y="2443035"/>
                    <a:ext cx="13272" cy="1814563"/>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08524" y="2340850"/>
                    <a:ext cx="2208" cy="1821719"/>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0504" y="2283059"/>
                    <a:ext cx="12786" cy="1753664"/>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05352" y="2215455"/>
                    <a:ext cx="18438" cy="172474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93272" y="4233209"/>
                    <a:ext cx="3787638" cy="17485"/>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98121" y="4129335"/>
                    <a:ext cx="3602779" cy="11263"/>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825270" y="3931920"/>
                    <a:ext cx="319275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710504" y="4036723"/>
                    <a:ext cx="3387526"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89544" y="4335200"/>
                    <a:ext cx="3994236" cy="2375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086600" y="2331720"/>
                    <a:ext cx="12267" cy="1730404"/>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178040" y="2400300"/>
                    <a:ext cx="11184" cy="1748403"/>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68397" y="2500251"/>
                    <a:ext cx="4393" cy="1724002"/>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994678" y="2215077"/>
                    <a:ext cx="728" cy="172405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360920" y="2580568"/>
                    <a:ext cx="22860" cy="177838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a:endCxn id="122" idx="0"/>
                </p:cNvCxnSpPr>
                <p:nvPr/>
              </p:nvCxnSpPr>
              <p:spPr>
                <a:xfrm>
                  <a:off x="6967560" y="2245956"/>
                  <a:ext cx="5401111" cy="17402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22" idx="0"/>
                </p:cNvCxnSpPr>
                <p:nvPr/>
              </p:nvCxnSpPr>
              <p:spPr>
                <a:xfrm>
                  <a:off x="7037533" y="2317779"/>
                  <a:ext cx="5331138" cy="10220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22" idx="0"/>
                </p:cNvCxnSpPr>
                <p:nvPr/>
              </p:nvCxnSpPr>
              <p:spPr>
                <a:xfrm>
                  <a:off x="7149393" y="2415911"/>
                  <a:ext cx="5219278" cy="406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122" idx="0"/>
                </p:cNvCxnSpPr>
                <p:nvPr/>
              </p:nvCxnSpPr>
              <p:spPr>
                <a:xfrm flipV="1">
                  <a:off x="7256489" y="2419979"/>
                  <a:ext cx="5112182" cy="9640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a:endCxn id="122" idx="0"/>
                </p:cNvCxnSpPr>
                <p:nvPr/>
              </p:nvCxnSpPr>
              <p:spPr>
                <a:xfrm flipV="1">
                  <a:off x="7349012" y="2419979"/>
                  <a:ext cx="5019659" cy="2034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cxnSp>
          <p:nvCxnSpPr>
            <p:cNvPr id="44" name="Straight Connector 43"/>
            <p:cNvCxnSpPr/>
            <p:nvPr/>
          </p:nvCxnSpPr>
          <p:spPr>
            <a:xfrm flipH="1">
              <a:off x="-200065" y="2746621"/>
              <a:ext cx="3865114" cy="567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00065" y="2918149"/>
              <a:ext cx="3632086" cy="2479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3D67B4DA-AAF7-4AE1-95DD-715E0DAF77A5}"/>
              </a:ext>
            </a:extLst>
          </p:cNvPr>
          <p:cNvSpPr/>
          <p:nvPr/>
        </p:nvSpPr>
        <p:spPr>
          <a:xfrm>
            <a:off x="450414" y="5919384"/>
            <a:ext cx="2613216" cy="253916"/>
          </a:xfrm>
          <a:prstGeom prst="rect">
            <a:avLst/>
          </a:prstGeom>
        </p:spPr>
        <p:txBody>
          <a:bodyPr wrap="none">
            <a:spAutoFit/>
          </a:bodyPr>
          <a:lstStyle/>
          <a:p>
            <a:r>
              <a:rPr lang="en-US" sz="1050" dirty="0">
                <a:latin typeface="Tw Cen MT Condensed" panose="020B0606020104020203" pitchFamily="34" charset="0"/>
              </a:rPr>
              <a:t>Data Source: US Census on the Map, Inflow/Outflow Analysis</a:t>
            </a:r>
          </a:p>
        </p:txBody>
      </p:sp>
      <p:sp>
        <p:nvSpPr>
          <p:cNvPr id="122" name="Isosceles Triangle 121"/>
          <p:cNvSpPr/>
          <p:nvPr/>
        </p:nvSpPr>
        <p:spPr>
          <a:xfrm rot="5400000">
            <a:off x="11709524" y="2822810"/>
            <a:ext cx="708049" cy="2890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5058390-31B7-4004-81D4-BEEAE3CBC5F8}"/>
              </a:ext>
            </a:extLst>
          </p:cNvPr>
          <p:cNvSpPr/>
          <p:nvPr/>
        </p:nvSpPr>
        <p:spPr>
          <a:xfrm rot="1662759">
            <a:off x="12157197" y="2970842"/>
            <a:ext cx="45719" cy="11744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7881D106-34EA-4D3C-AA20-065CFE9D9A8F}"/>
              </a:ext>
            </a:extLst>
          </p:cNvPr>
          <p:cNvSpPr/>
          <p:nvPr/>
        </p:nvSpPr>
        <p:spPr>
          <a:xfrm rot="9101588">
            <a:off x="12147623" y="2829118"/>
            <a:ext cx="45719" cy="11744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2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6350712" cy="769441"/>
          </a:xfrm>
          <a:prstGeom prst="rect">
            <a:avLst/>
          </a:prstGeom>
          <a:noFill/>
        </p:spPr>
        <p:txBody>
          <a:bodyPr wrap="square" rtlCol="0">
            <a:spAutoFit/>
          </a:bodyPr>
          <a:lstStyle/>
          <a:p>
            <a:r>
              <a:rPr lang="en-US" sz="4400" dirty="0">
                <a:latin typeface="Tw Cen MT Condensed" panose="020B0606020104020203" pitchFamily="34" charset="0"/>
              </a:rPr>
              <a:t>WHERE DUNWOODY RESIDENTS WORK</a:t>
            </a:r>
          </a:p>
        </p:txBody>
      </p:sp>
      <p:sp>
        <p:nvSpPr>
          <p:cNvPr id="5" name="Rectangle 4"/>
          <p:cNvSpPr/>
          <p:nvPr/>
        </p:nvSpPr>
        <p:spPr>
          <a:xfrm>
            <a:off x="7614138" y="355369"/>
            <a:ext cx="4131052"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96288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Census on the Map, 2017</a:t>
            </a:r>
          </a:p>
        </p:txBody>
      </p:sp>
      <p:pic>
        <p:nvPicPr>
          <p:cNvPr id="27" name="Picture 26">
            <a:extLst>
              <a:ext uri="{FF2B5EF4-FFF2-40B4-BE49-F238E27FC236}">
                <a16:creationId xmlns:a16="http://schemas.microsoft.com/office/drawing/2014/main" id="{8FDE3189-14B5-4C6A-B0E7-86B92B23EC1E}"/>
              </a:ext>
            </a:extLst>
          </p:cNvPr>
          <p:cNvPicPr>
            <a:picLocks noChangeAspect="1"/>
          </p:cNvPicPr>
          <p:nvPr/>
        </p:nvPicPr>
        <p:blipFill rotWithShape="1">
          <a:blip r:embed="rId3">
            <a:extLst>
              <a:ext uri="{28A0092B-C50C-407E-A947-70E740481C1C}">
                <a14:useLocalDpi xmlns:a14="http://schemas.microsoft.com/office/drawing/2010/main" val="0"/>
              </a:ext>
            </a:extLst>
          </a:blip>
          <a:srcRect l="3799" t="7398" r="22263" b="8005"/>
          <a:stretch/>
        </p:blipFill>
        <p:spPr>
          <a:xfrm>
            <a:off x="4495110" y="882587"/>
            <a:ext cx="5679831" cy="5021719"/>
          </a:xfrm>
          <a:prstGeom prst="rect">
            <a:avLst/>
          </a:prstGeom>
        </p:spPr>
      </p:pic>
      <p:sp>
        <p:nvSpPr>
          <p:cNvPr id="30" name="Content Placeholder 12">
            <a:extLst>
              <a:ext uri="{FF2B5EF4-FFF2-40B4-BE49-F238E27FC236}">
                <a16:creationId xmlns:a16="http://schemas.microsoft.com/office/drawing/2014/main" id="{27EEE82F-5A75-4F2F-B5D2-66AF4A8AED88}"/>
              </a:ext>
            </a:extLst>
          </p:cNvPr>
          <p:cNvSpPr>
            <a:spLocks noGrp="1"/>
          </p:cNvSpPr>
          <p:nvPr>
            <p:ph idx="1"/>
          </p:nvPr>
        </p:nvSpPr>
        <p:spPr>
          <a:xfrm>
            <a:off x="604493" y="1596522"/>
            <a:ext cx="3667037" cy="3777855"/>
          </a:xfrm>
          <a:solidFill>
            <a:schemeClr val="bg1"/>
          </a:solidFill>
          <a:ln>
            <a:noFill/>
          </a:ln>
        </p:spPr>
        <p:txBody>
          <a:bodyPr>
            <a:normAutofit/>
          </a:bodyPr>
          <a:lstStyle/>
          <a:p>
            <a:pPr marL="0" indent="0" algn="ctr">
              <a:buNone/>
            </a:pPr>
            <a:r>
              <a:rPr lang="en-US" sz="2400" dirty="0">
                <a:latin typeface="Tw Cen MT Condensed" panose="020B0606020104020203" pitchFamily="34" charset="0"/>
              </a:rPr>
              <a:t>LEGEND</a:t>
            </a: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sp>
        <p:nvSpPr>
          <p:cNvPr id="29" name="Rectangle 28">
            <a:extLst>
              <a:ext uri="{FF2B5EF4-FFF2-40B4-BE49-F238E27FC236}">
                <a16:creationId xmlns:a16="http://schemas.microsoft.com/office/drawing/2014/main" id="{4138522B-7B36-4F54-A5B9-A452EE037435}"/>
              </a:ext>
            </a:extLst>
          </p:cNvPr>
          <p:cNvSpPr/>
          <p:nvPr/>
        </p:nvSpPr>
        <p:spPr>
          <a:xfrm>
            <a:off x="961994" y="2268415"/>
            <a:ext cx="439269" cy="2725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F8A219-494A-4447-B147-91062DDBA8A6}"/>
              </a:ext>
            </a:extLst>
          </p:cNvPr>
          <p:cNvSpPr txBox="1"/>
          <p:nvPr/>
        </p:nvSpPr>
        <p:spPr>
          <a:xfrm>
            <a:off x="1808061" y="2220030"/>
            <a:ext cx="1881554" cy="369332"/>
          </a:xfrm>
          <a:prstGeom prst="rect">
            <a:avLst/>
          </a:prstGeom>
          <a:noFill/>
        </p:spPr>
        <p:txBody>
          <a:bodyPr wrap="square" rtlCol="0">
            <a:spAutoFit/>
          </a:bodyPr>
          <a:lstStyle/>
          <a:p>
            <a:r>
              <a:rPr lang="en-US" dirty="0">
                <a:latin typeface="Tw Cen MT Condensed" panose="020B0606020104020203" pitchFamily="34" charset="0"/>
              </a:rPr>
              <a:t>Dunwoody City Limits</a:t>
            </a:r>
          </a:p>
        </p:txBody>
      </p:sp>
      <p:cxnSp>
        <p:nvCxnSpPr>
          <p:cNvPr id="33" name="Connector: Elbow 32">
            <a:extLst>
              <a:ext uri="{FF2B5EF4-FFF2-40B4-BE49-F238E27FC236}">
                <a16:creationId xmlns:a16="http://schemas.microsoft.com/office/drawing/2014/main" id="{61494EED-DD79-441B-A235-1CC8ACDA309D}"/>
              </a:ext>
            </a:extLst>
          </p:cNvPr>
          <p:cNvCxnSpPr>
            <a:cxnSpLocks/>
          </p:cNvCxnSpPr>
          <p:nvPr/>
        </p:nvCxnSpPr>
        <p:spPr>
          <a:xfrm>
            <a:off x="991747" y="3094610"/>
            <a:ext cx="446330" cy="258713"/>
          </a:xfrm>
          <a:prstGeom prst="bentConnector3">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9EDB9DD-C2B3-4A71-9D75-821844AFDA7C}"/>
              </a:ext>
            </a:extLst>
          </p:cNvPr>
          <p:cNvSpPr txBox="1"/>
          <p:nvPr/>
        </p:nvSpPr>
        <p:spPr>
          <a:xfrm>
            <a:off x="1808061" y="3037838"/>
            <a:ext cx="1881554" cy="369332"/>
          </a:xfrm>
          <a:prstGeom prst="rect">
            <a:avLst/>
          </a:prstGeom>
          <a:noFill/>
        </p:spPr>
        <p:txBody>
          <a:bodyPr wrap="square" rtlCol="0">
            <a:spAutoFit/>
          </a:bodyPr>
          <a:lstStyle/>
          <a:p>
            <a:r>
              <a:rPr lang="en-US" dirty="0">
                <a:latin typeface="Tw Cen MT Condensed" panose="020B0606020104020203" pitchFamily="34" charset="0"/>
              </a:rPr>
              <a:t>Expressways</a:t>
            </a:r>
          </a:p>
        </p:txBody>
      </p:sp>
      <p:sp>
        <p:nvSpPr>
          <p:cNvPr id="36" name="Rectangle 35">
            <a:extLst>
              <a:ext uri="{FF2B5EF4-FFF2-40B4-BE49-F238E27FC236}">
                <a16:creationId xmlns:a16="http://schemas.microsoft.com/office/drawing/2014/main" id="{5E80DF1C-0E71-48E6-8C01-49F65C97B4ED}"/>
              </a:ext>
            </a:extLst>
          </p:cNvPr>
          <p:cNvSpPr/>
          <p:nvPr/>
        </p:nvSpPr>
        <p:spPr>
          <a:xfrm>
            <a:off x="969055" y="2655311"/>
            <a:ext cx="439269" cy="272562"/>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51A46B2-95AE-4C46-9E0B-C93FEAF30713}"/>
              </a:ext>
            </a:extLst>
          </p:cNvPr>
          <p:cNvSpPr txBox="1"/>
          <p:nvPr/>
        </p:nvSpPr>
        <p:spPr>
          <a:xfrm>
            <a:off x="1808061" y="2628934"/>
            <a:ext cx="1881554" cy="369332"/>
          </a:xfrm>
          <a:prstGeom prst="rect">
            <a:avLst/>
          </a:prstGeom>
          <a:noFill/>
        </p:spPr>
        <p:txBody>
          <a:bodyPr wrap="square" rtlCol="0">
            <a:spAutoFit/>
          </a:bodyPr>
          <a:lstStyle/>
          <a:p>
            <a:r>
              <a:rPr lang="en-US" dirty="0">
                <a:latin typeface="Tw Cen MT Condensed" panose="020B0606020104020203" pitchFamily="34" charset="0"/>
              </a:rPr>
              <a:t>County Boundaries</a:t>
            </a:r>
          </a:p>
        </p:txBody>
      </p:sp>
      <p:sp>
        <p:nvSpPr>
          <p:cNvPr id="34" name="Rectangle 33">
            <a:extLst>
              <a:ext uri="{FF2B5EF4-FFF2-40B4-BE49-F238E27FC236}">
                <a16:creationId xmlns:a16="http://schemas.microsoft.com/office/drawing/2014/main" id="{16990461-EBAB-49DE-B824-F785E2681ABA}"/>
              </a:ext>
            </a:extLst>
          </p:cNvPr>
          <p:cNvSpPr/>
          <p:nvPr/>
        </p:nvSpPr>
        <p:spPr>
          <a:xfrm>
            <a:off x="1040487" y="3679500"/>
            <a:ext cx="296409" cy="272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9FE956-D60A-43C0-BF8C-30EE2E64D8F2}"/>
              </a:ext>
            </a:extLst>
          </p:cNvPr>
          <p:cNvSpPr/>
          <p:nvPr/>
        </p:nvSpPr>
        <p:spPr>
          <a:xfrm>
            <a:off x="1040486" y="4015292"/>
            <a:ext cx="296409" cy="27256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EEB91-B4CE-4249-9DE3-7026D12ECD93}"/>
              </a:ext>
            </a:extLst>
          </p:cNvPr>
          <p:cNvSpPr/>
          <p:nvPr/>
        </p:nvSpPr>
        <p:spPr>
          <a:xfrm>
            <a:off x="1033425" y="4351084"/>
            <a:ext cx="296409" cy="272562"/>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7AAAF-D28B-4EF9-A4D2-A960E7BC178C}"/>
              </a:ext>
            </a:extLst>
          </p:cNvPr>
          <p:cNvSpPr/>
          <p:nvPr/>
        </p:nvSpPr>
        <p:spPr>
          <a:xfrm>
            <a:off x="1040950" y="4686876"/>
            <a:ext cx="296409" cy="272562"/>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3274EA-DC0F-47C2-AEC7-BC844771BA63}"/>
              </a:ext>
            </a:extLst>
          </p:cNvPr>
          <p:cNvSpPr/>
          <p:nvPr/>
        </p:nvSpPr>
        <p:spPr>
          <a:xfrm>
            <a:off x="1033889" y="5022701"/>
            <a:ext cx="296409" cy="272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A791AD-0AC5-41A7-A320-916A4AD8C6DB}"/>
              </a:ext>
            </a:extLst>
          </p:cNvPr>
          <p:cNvSpPr txBox="1"/>
          <p:nvPr/>
        </p:nvSpPr>
        <p:spPr>
          <a:xfrm>
            <a:off x="1772890" y="3631115"/>
            <a:ext cx="2042972" cy="369332"/>
          </a:xfrm>
          <a:prstGeom prst="rect">
            <a:avLst/>
          </a:prstGeom>
          <a:noFill/>
        </p:spPr>
        <p:txBody>
          <a:bodyPr wrap="square" rtlCol="0">
            <a:spAutoFit/>
          </a:bodyPr>
          <a:lstStyle/>
          <a:p>
            <a:r>
              <a:rPr lang="en-US" dirty="0">
                <a:latin typeface="Tw Cen MT Condensed" panose="020B0606020104020203" pitchFamily="34" charset="0"/>
              </a:rPr>
              <a:t>5-75 Jobs per Square Mile</a:t>
            </a:r>
          </a:p>
        </p:txBody>
      </p:sp>
      <p:sp>
        <p:nvSpPr>
          <p:cNvPr id="44" name="TextBox 43">
            <a:extLst>
              <a:ext uri="{FF2B5EF4-FFF2-40B4-BE49-F238E27FC236}">
                <a16:creationId xmlns:a16="http://schemas.microsoft.com/office/drawing/2014/main" id="{7186B3F3-9010-4AFA-846B-75CF05474AC0}"/>
              </a:ext>
            </a:extLst>
          </p:cNvPr>
          <p:cNvSpPr txBox="1"/>
          <p:nvPr/>
        </p:nvSpPr>
        <p:spPr>
          <a:xfrm>
            <a:off x="1772888" y="3966907"/>
            <a:ext cx="2174858" cy="369332"/>
          </a:xfrm>
          <a:prstGeom prst="rect">
            <a:avLst/>
          </a:prstGeom>
          <a:noFill/>
        </p:spPr>
        <p:txBody>
          <a:bodyPr wrap="square" rtlCol="0">
            <a:spAutoFit/>
          </a:bodyPr>
          <a:lstStyle/>
          <a:p>
            <a:r>
              <a:rPr lang="en-US" dirty="0">
                <a:latin typeface="Tw Cen MT Condensed" panose="020B0606020104020203" pitchFamily="34" charset="0"/>
              </a:rPr>
              <a:t>76-285 Jobs per Square Mile</a:t>
            </a:r>
          </a:p>
        </p:txBody>
      </p:sp>
      <p:sp>
        <p:nvSpPr>
          <p:cNvPr id="45" name="TextBox 44">
            <a:extLst>
              <a:ext uri="{FF2B5EF4-FFF2-40B4-BE49-F238E27FC236}">
                <a16:creationId xmlns:a16="http://schemas.microsoft.com/office/drawing/2014/main" id="{CD3B50A4-8F58-4D18-B04D-9CB8CC7DBAA9}"/>
              </a:ext>
            </a:extLst>
          </p:cNvPr>
          <p:cNvSpPr txBox="1"/>
          <p:nvPr/>
        </p:nvSpPr>
        <p:spPr>
          <a:xfrm>
            <a:off x="1772887" y="4304521"/>
            <a:ext cx="2262781" cy="369332"/>
          </a:xfrm>
          <a:prstGeom prst="rect">
            <a:avLst/>
          </a:prstGeom>
          <a:noFill/>
        </p:spPr>
        <p:txBody>
          <a:bodyPr wrap="square" rtlCol="0">
            <a:spAutoFit/>
          </a:bodyPr>
          <a:lstStyle/>
          <a:p>
            <a:r>
              <a:rPr lang="en-US" dirty="0">
                <a:latin typeface="Tw Cen MT Condensed" panose="020B0606020104020203" pitchFamily="34" charset="0"/>
              </a:rPr>
              <a:t>286-636 Jobs per Square Mile</a:t>
            </a:r>
          </a:p>
        </p:txBody>
      </p:sp>
      <p:sp>
        <p:nvSpPr>
          <p:cNvPr id="46" name="TextBox 45">
            <a:extLst>
              <a:ext uri="{FF2B5EF4-FFF2-40B4-BE49-F238E27FC236}">
                <a16:creationId xmlns:a16="http://schemas.microsoft.com/office/drawing/2014/main" id="{BC4A5355-E836-4DD6-A4C7-56A2B1FF50CD}"/>
              </a:ext>
            </a:extLst>
          </p:cNvPr>
          <p:cNvSpPr txBox="1"/>
          <p:nvPr/>
        </p:nvSpPr>
        <p:spPr>
          <a:xfrm>
            <a:off x="1772887" y="4633296"/>
            <a:ext cx="2350705" cy="369332"/>
          </a:xfrm>
          <a:prstGeom prst="rect">
            <a:avLst/>
          </a:prstGeom>
          <a:noFill/>
        </p:spPr>
        <p:txBody>
          <a:bodyPr wrap="square" rtlCol="0">
            <a:spAutoFit/>
          </a:bodyPr>
          <a:lstStyle/>
          <a:p>
            <a:r>
              <a:rPr lang="en-US" dirty="0">
                <a:latin typeface="Tw Cen MT Condensed" panose="020B0606020104020203" pitchFamily="34" charset="0"/>
              </a:rPr>
              <a:t>637-1128 Jobs per Square Mile</a:t>
            </a:r>
          </a:p>
        </p:txBody>
      </p:sp>
      <p:sp>
        <p:nvSpPr>
          <p:cNvPr id="47" name="TextBox 46">
            <a:extLst>
              <a:ext uri="{FF2B5EF4-FFF2-40B4-BE49-F238E27FC236}">
                <a16:creationId xmlns:a16="http://schemas.microsoft.com/office/drawing/2014/main" id="{EF17B4AD-7A06-4016-AC5C-E82342446032}"/>
              </a:ext>
            </a:extLst>
          </p:cNvPr>
          <p:cNvSpPr txBox="1"/>
          <p:nvPr/>
        </p:nvSpPr>
        <p:spPr>
          <a:xfrm>
            <a:off x="1759694" y="4979113"/>
            <a:ext cx="2363898" cy="369332"/>
          </a:xfrm>
          <a:prstGeom prst="rect">
            <a:avLst/>
          </a:prstGeom>
          <a:noFill/>
        </p:spPr>
        <p:txBody>
          <a:bodyPr wrap="square" rtlCol="0">
            <a:spAutoFit/>
          </a:bodyPr>
          <a:lstStyle/>
          <a:p>
            <a:r>
              <a:rPr lang="en-US" dirty="0">
                <a:latin typeface="Tw Cen MT Condensed" panose="020B0606020104020203" pitchFamily="34" charset="0"/>
              </a:rPr>
              <a:t>1129-1760 Jobs per Square Mile</a:t>
            </a:r>
          </a:p>
        </p:txBody>
      </p:sp>
    </p:spTree>
    <p:extLst>
      <p:ext uri="{BB962C8B-B14F-4D97-AF65-F5344CB8AC3E}">
        <p14:creationId xmlns:p14="http://schemas.microsoft.com/office/powerpoint/2010/main" val="141640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4675910" cy="769441"/>
          </a:xfrm>
          <a:prstGeom prst="rect">
            <a:avLst/>
          </a:prstGeom>
          <a:noFill/>
        </p:spPr>
        <p:txBody>
          <a:bodyPr wrap="square" rtlCol="0">
            <a:spAutoFit/>
          </a:bodyPr>
          <a:lstStyle/>
          <a:p>
            <a:r>
              <a:rPr lang="en-US" sz="4400" dirty="0">
                <a:latin typeface="Tw Cen MT Condensed" panose="020B0606020104020203" pitchFamily="34" charset="0"/>
              </a:rPr>
              <a:t>COMMUTE TIME</a:t>
            </a:r>
          </a:p>
        </p:txBody>
      </p:sp>
      <p:sp>
        <p:nvSpPr>
          <p:cNvPr id="5" name="Rectangle 4"/>
          <p:cNvSpPr/>
          <p:nvPr/>
        </p:nvSpPr>
        <p:spPr>
          <a:xfrm>
            <a:off x="4096139" y="383317"/>
            <a:ext cx="7649051"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1021771"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3" name="AutoShape 2" descr="data:image/png;base64,iVBORw0KGgoAAAANSUhEUgAAAOEAAADhCAMAAAAJbSJIAAAAilBMVEX/////AAD/lZX/RUX/paX/9/f/+/v/tbX/p6f/6Oj/3t7/wcH/jIz/ysr/Ly//FBT/fHz/hob/7+//rKz/x8f/DAz/WVn/dXX/UlL/YGD/bW3/5OT/aWn/PT3/ICD/7Oz/1NT/nJz/0dH/Kyv/SUn/urr/eXn/Nzf/Jib/np7/Pz//ZGT/g4P/TU087JYNAAAHRklEQVR4nO2d6XqqMBCGiRZQxAWtS92KdrG2nvu/vWN7PDXAJJnEhLQ88/5GJh+QyWSZMQgIgiAIgiAIgiAIgiAIgiAIgiAIgiAIgiAIgiAIgiAIgiAIgiAIgiAIgiAIgiAIgiAIgiAIgiAIgiAIgiAIgvBE2G9l6/YtfJxa8aNvGUKS7IlZYdb5mSJPduT9I418y6kQtm0KPHPnW1GZtWWBjD34llRkb13guTv6FsUTORDI2KtvWRwzJwp/UF/cuRHIWN+3sgsuOuGFrm9tX4zdCWSD0Le6T54dKvwRY0bqUuA5uvGtL+i5FcjYi2eBXdcCGcv9Kjy4V7gd+xQ4ci+QsWePAmOwRYtO565Kp1OZPq4L13VOC4HEuTeBCdScQy66vDLB6lQuuYdFHl2qkBANgMasxddXFEJxJ+ybPYVvS+gNSq5HKRTEgF7Ct45uS3AKgwl0360bDVJyqCHS4RmpEHbQ9YdvIbSwNpL+BKswAN1N7eHbA9AIWScMNBSGQ0hizeHbDmqDwh2gFQYr6O4ssS1CBujwVA8ZrzB4ge4/rHGyON4CDZB3wkBLYdCCJP6xqUEO5AoUnTDQUwgvwNa2+gZOetVjspbCAAqY6lp9u4dsIzydnsJHyEo94Rto+oT4oZ5C+EGyOral3gG775gfaiqEw8In9w4V3EVDPVldhcErZOrDggYp4EiFCze0FYKfi+vwDVx5wnTCwEQhHL5NbhUhA5z0tpE/1lcIT2DY/W0ipMwhg9jZqYFCwUqQuwgVnJz2sL82UQhHF1tXDhX8ZpCdMDBUCO9Nbow1SAHnNBqLmWYKQ3DReeHiLSZvkCmNJSIzhYLJ4rP9tSlwPqPl1ioKkW5fsANbXW1FEuV3rSLpab4GI/1zlz+28FS+gQfc744b2Dg7LEdZq7U7duJe/xH92Xagye2v4H2ZxSulvvCP73beyOG1J42Roxo2y9wzkzgHMJj/hUxTwYuE/fLvJAX3VXe+m2WVFqBQ5JV/Kdu8ohCcjf1mKgdxfTfIPptx0xWyYdJ0haXpq+/GuKHXeIX8/Md3U1yxb7zC6bjpCq9LLb4b4o608QpZ3niF7cYrvKxb+W6FU5qvsNV4hSxsvMJJ4xVuGq/wc0z03QTHpI1XOGi8QvbYeIVx4xW2Gq9w2XiF7yYKp+31/HU0X84s1cRQ8jRbzkev83V7qv/boa7CYRZf95ajMD86Slr/ZnbMw+91+vAxznS3IbQUDlPgYFIUi9LPbmcRA9VAklRLpIbCA2Tun03wYNjNzEUHvaJYY98arXAqPSaS2K8CspYeZJuguyRW4VJVPKZvKESE6nB3BGXRQeAUThGHhNAmMSgf6Jl73GtEKdzgTlvd3SSKB3c0rIvav8YoXKDsBfby9NFnOzFeHKFQIwvQTmfUyK+AsulKqBVqlf2B8yX00DrvrA44lAoH1T4/3veOp3k66QP+HDxRrAUwKiX9STo/HXv76nkZ8BC6nsKykwnj2dWHDdJ92eSt9Qgq2XD79CpiOovLxxGVJSxUCktZFWFWvmBQ7jVgvgSaciJOv/KOspJGMBmEQ6GwVNkAHA8eih8rWJIATeleoCcpjSWKkFGhsPDhh6JuHRcs3lK8ppgbA6clnJ1f4TUq6h3JFRaeVld8zrbYMINZ3IUp8lFtC95BHmnIFaK/vkKip7k/LfhR6bHQwtcsvaf0gfPnxkPw1P43hTodpmflhvxNjtJL3/gPFUzpuzANZEe8+buojkrzLhU+4q+GPzupCo/4DOhQct0WLOVxYaTVaO5xmJZZ6uIa/Q/+cUgG4aVsOMmvt0DUZ8s4i2aLN3x8WBl3q3B+Hk53++I8oAsXzPjcVEwpVu4NyDqGGK7bY74CLvkKLNjxxVMgmfKs9QzyH7XZqM/5R1Tsxz1S4SJKT/bAuYBthzE45d65yUrqE/dOUEPq7voDUV+7fBY9eCDIrzfArRdy7tSkI3LdEDfP5GbmcEd8+55KhxOoRddXgqwDyfkak/GCc44IP/PJ1ddArnc2wWfzieLDEkP1nZAgQ4ZYfSck2CUmawaR9uxVzMDOFmwV5MaWKLaXpf+BtGgr3Ro72NgrtYCtx1pZ0jAEW8LXXnFF7MaLrTRdbFxrr7Yi1vdbM4i0B+VxmYENM60ZRNozznuugFzntVcSAJlQZ69WBtJ72/tokN3C4t9F4PY/7dXmwA0XkqKi2qDCNmD93xT1Wv0n9oI2UVWcEjv1fdDsEPbsluNDRKZWq6uEiBoIluu4qS3ac92fqAco2/Vbldu7A8sGlT0RvVGMRTUptV01Di6/dyVT30IX+Yay/cp/8pUMFwV4Q1mg4aLYmGz7Y+OmaJR4edzWtKmIeBK1dGIvEAZTA3WFGDNWAndjLzyskEDLinfu/k0sgsbhhdvawv1yb8zc/ltaVPbhG/fVTFeTxf8Y7jCqo3hqf/T/rOVwMXHVIUqMV0n/JV916/qzu6i7yl/6ycrr33r8XP4CloN1t+ltLogAAAAASUVORK5CYII="/>
          <p:cNvSpPr>
            <a:spLocks noChangeAspect="1" noChangeArrowheads="1"/>
          </p:cNvSpPr>
          <p:nvPr/>
        </p:nvSpPr>
        <p:spPr bwMode="auto">
          <a:xfrm>
            <a:off x="183728" y="-1844280"/>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850755" y="1982947"/>
            <a:ext cx="7922551" cy="4107360"/>
            <a:chOff x="535649" y="1026196"/>
            <a:chExt cx="5070766" cy="4933508"/>
          </a:xfrm>
        </p:grpSpPr>
        <p:sp>
          <p:nvSpPr>
            <p:cNvPr id="13" name="Rectangle 12"/>
            <p:cNvSpPr/>
            <p:nvPr/>
          </p:nvSpPr>
          <p:spPr>
            <a:xfrm rot="16200000">
              <a:off x="2181684" y="3137645"/>
              <a:ext cx="1176026" cy="4468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2181683" y="1884530"/>
              <a:ext cx="1176026" cy="4468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2181682" y="631414"/>
              <a:ext cx="1176026" cy="44680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5400000">
              <a:off x="4711310" y="5064599"/>
              <a:ext cx="1187534" cy="60267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5400000">
              <a:off x="4711310" y="3811483"/>
              <a:ext cx="1187534" cy="60267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5400000">
              <a:off x="4711310" y="2566999"/>
              <a:ext cx="1187534" cy="60267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181682" y="-612016"/>
              <a:ext cx="1176026" cy="446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4711310" y="1318625"/>
              <a:ext cx="1187534" cy="6026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57300" y="1278300"/>
            <a:ext cx="4601441"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38% of residents travel  &lt;10 miles</a:t>
            </a:r>
          </a:p>
        </p:txBody>
      </p:sp>
      <p:sp>
        <p:nvSpPr>
          <p:cNvPr id="23" name="TextBox 22"/>
          <p:cNvSpPr txBox="1"/>
          <p:nvPr/>
        </p:nvSpPr>
        <p:spPr>
          <a:xfrm>
            <a:off x="1257293" y="2235490"/>
            <a:ext cx="4601441"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42.4% of residents travel 15-29 minutes</a:t>
            </a:r>
          </a:p>
        </p:txBody>
      </p:sp>
      <p:sp>
        <p:nvSpPr>
          <p:cNvPr id="24" name="TextBox 23"/>
          <p:cNvSpPr txBox="1"/>
          <p:nvPr/>
        </p:nvSpPr>
        <p:spPr>
          <a:xfrm>
            <a:off x="1257294" y="3199128"/>
            <a:ext cx="4601441"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27.8% of residents travel 30-44 minutes</a:t>
            </a:r>
          </a:p>
        </p:txBody>
      </p:sp>
      <p:grpSp>
        <p:nvGrpSpPr>
          <p:cNvPr id="11" name="Group 10">
            <a:extLst>
              <a:ext uri="{FF2B5EF4-FFF2-40B4-BE49-F238E27FC236}">
                <a16:creationId xmlns:a16="http://schemas.microsoft.com/office/drawing/2014/main" id="{09FBAF21-3F5F-4325-930C-0777DBACD845}"/>
              </a:ext>
            </a:extLst>
          </p:cNvPr>
          <p:cNvGrpSpPr/>
          <p:nvPr/>
        </p:nvGrpSpPr>
        <p:grpSpPr>
          <a:xfrm>
            <a:off x="850752" y="919223"/>
            <a:ext cx="7922554" cy="979095"/>
            <a:chOff x="4681510" y="3482693"/>
            <a:chExt cx="7922554" cy="979095"/>
          </a:xfrm>
          <a:solidFill>
            <a:schemeClr val="accent5"/>
          </a:solidFill>
        </p:grpSpPr>
        <p:sp>
          <p:nvSpPr>
            <p:cNvPr id="8" name="Rectangle 7">
              <a:extLst>
                <a:ext uri="{FF2B5EF4-FFF2-40B4-BE49-F238E27FC236}">
                  <a16:creationId xmlns:a16="http://schemas.microsoft.com/office/drawing/2014/main" id="{368439F8-4810-45DF-904E-BF5B91FD0D87}"/>
                </a:ext>
              </a:extLst>
            </p:cNvPr>
            <p:cNvSpPr/>
            <p:nvPr/>
          </p:nvSpPr>
          <p:spPr>
            <a:xfrm>
              <a:off x="4681510" y="3502981"/>
              <a:ext cx="6986673" cy="95880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2E8EB5B-05E7-4D58-B5D6-88D0F85358AC}"/>
                </a:ext>
              </a:extLst>
            </p:cNvPr>
            <p:cNvSpPr/>
            <p:nvPr/>
          </p:nvSpPr>
          <p:spPr>
            <a:xfrm rot="5400000">
              <a:off x="11643706" y="3501430"/>
              <a:ext cx="979095" cy="941621"/>
            </a:xfrm>
            <a:prstGeom prst="triangl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257296" y="1140349"/>
            <a:ext cx="4601441"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16.9% of residents travel &lt;15 minutes</a:t>
            </a:r>
          </a:p>
        </p:txBody>
      </p:sp>
      <p:sp>
        <p:nvSpPr>
          <p:cNvPr id="25" name="TextBox 24">
            <a:extLst>
              <a:ext uri="{FF2B5EF4-FFF2-40B4-BE49-F238E27FC236}">
                <a16:creationId xmlns:a16="http://schemas.microsoft.com/office/drawing/2014/main" id="{8602EABF-78CB-445F-9362-58888A0F1816}"/>
              </a:ext>
            </a:extLst>
          </p:cNvPr>
          <p:cNvSpPr txBox="1"/>
          <p:nvPr/>
        </p:nvSpPr>
        <p:spPr>
          <a:xfrm>
            <a:off x="1257294" y="4261259"/>
            <a:ext cx="4601441" cy="523220"/>
          </a:xfrm>
          <a:prstGeom prst="rect">
            <a:avLst/>
          </a:prstGeom>
          <a:noFill/>
        </p:spPr>
        <p:txBody>
          <a:bodyPr wrap="square" rtlCol="0">
            <a:spAutoFit/>
          </a:bodyPr>
          <a:lstStyle/>
          <a:p>
            <a:r>
              <a:rPr lang="en-US" sz="2800" dirty="0">
                <a:solidFill>
                  <a:schemeClr val="bg2"/>
                </a:solidFill>
                <a:latin typeface="Tw Cen MT Condensed" panose="020B0606020104020203" pitchFamily="34" charset="0"/>
              </a:rPr>
              <a:t>8.1% of residents travel 45-59 minutes</a:t>
            </a:r>
          </a:p>
        </p:txBody>
      </p:sp>
      <p:sp>
        <p:nvSpPr>
          <p:cNvPr id="26" name="TextBox 25">
            <a:extLst>
              <a:ext uri="{FF2B5EF4-FFF2-40B4-BE49-F238E27FC236}">
                <a16:creationId xmlns:a16="http://schemas.microsoft.com/office/drawing/2014/main" id="{975A9620-B066-40C7-AEDC-FB633BCE6048}"/>
              </a:ext>
            </a:extLst>
          </p:cNvPr>
          <p:cNvSpPr txBox="1"/>
          <p:nvPr/>
        </p:nvSpPr>
        <p:spPr>
          <a:xfrm>
            <a:off x="1257293" y="5259028"/>
            <a:ext cx="4601441" cy="523220"/>
          </a:xfrm>
          <a:prstGeom prst="rect">
            <a:avLst/>
          </a:prstGeom>
          <a:noFill/>
        </p:spPr>
        <p:txBody>
          <a:bodyPr wrap="square" rtlCol="0">
            <a:spAutoFit/>
          </a:bodyPr>
          <a:lstStyle/>
          <a:p>
            <a:r>
              <a:rPr lang="en-US" sz="2800">
                <a:solidFill>
                  <a:schemeClr val="bg2"/>
                </a:solidFill>
                <a:latin typeface="Tw Cen MT Condensed" panose="020B0606020104020203" pitchFamily="34" charset="0"/>
              </a:rPr>
              <a:t>4.9% </a:t>
            </a:r>
            <a:r>
              <a:rPr lang="en-US" sz="2800" dirty="0">
                <a:solidFill>
                  <a:schemeClr val="bg2"/>
                </a:solidFill>
                <a:latin typeface="Tw Cen MT Condensed" panose="020B0606020104020203" pitchFamily="34" charset="0"/>
              </a:rPr>
              <a:t>of residents travel &gt;60 minutes</a:t>
            </a: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American Community Survey, 2018</a:t>
            </a:r>
          </a:p>
        </p:txBody>
      </p:sp>
    </p:spTree>
    <p:extLst>
      <p:ext uri="{BB962C8B-B14F-4D97-AF65-F5344CB8AC3E}">
        <p14:creationId xmlns:p14="http://schemas.microsoft.com/office/powerpoint/2010/main" val="2862181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4675910" cy="769441"/>
          </a:xfrm>
          <a:prstGeom prst="rect">
            <a:avLst/>
          </a:prstGeom>
          <a:noFill/>
        </p:spPr>
        <p:txBody>
          <a:bodyPr wrap="square" rtlCol="0">
            <a:spAutoFit/>
          </a:bodyPr>
          <a:lstStyle/>
          <a:p>
            <a:r>
              <a:rPr lang="en-US" sz="4400" dirty="0">
                <a:latin typeface="Tw Cen MT Condensed" panose="020B0606020104020203" pitchFamily="34" charset="0"/>
              </a:rPr>
              <a:t>MODE OF TRANSPORTATION</a:t>
            </a:r>
          </a:p>
        </p:txBody>
      </p:sp>
      <p:sp>
        <p:nvSpPr>
          <p:cNvPr id="5" name="Rectangle 4"/>
          <p:cNvSpPr/>
          <p:nvPr/>
        </p:nvSpPr>
        <p:spPr>
          <a:xfrm>
            <a:off x="6023416" y="355369"/>
            <a:ext cx="5721773"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1021771"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3" name="AutoShape 2" descr="data:image/png;base64,iVBORw0KGgoAAAANSUhEUgAAAOEAAADhCAMAAAAJbSJIAAAAilBMVEX/////AAD/lZX/RUX/paX/9/f/+/v/tbX/p6f/6Oj/3t7/wcH/jIz/ysr/Ly//FBT/fHz/hob/7+//rKz/x8f/DAz/WVn/dXX/UlL/YGD/bW3/5OT/aWn/PT3/ICD/7Oz/1NT/nJz/0dH/Kyv/SUn/urr/eXn/Nzf/Jib/np7/Pz//ZGT/g4P/TU087JYNAAAHRklEQVR4nO2d6XqqMBCGiRZQxAWtS92KdrG2nvu/vWN7PDXAJJnEhLQ88/5GJh+QyWSZMQgIgiAIgiAIgiAIgiAIgiAIgiAIgiAIgiAIgiAIgiAIgiAIgiAIgiAIgiAIgiAIgiAIgiAIgiAIgiAIgiAIgvBE2G9l6/YtfJxa8aNvGUKS7IlZYdb5mSJPduT9I418y6kQtm0KPHPnW1GZtWWBjD34llRkb13guTv6FsUTORDI2KtvWRwzJwp/UF/cuRHIWN+3sgsuOuGFrm9tX4zdCWSD0Le6T54dKvwRY0bqUuA5uvGtL+i5FcjYi2eBXdcCGcv9Kjy4V7gd+xQ4ci+QsWePAmOwRYtO565Kp1OZPq4L13VOC4HEuTeBCdScQy66vDLB6lQuuYdFHl2qkBANgMasxddXFEJxJ+ybPYVvS+gNSq5HKRTEgF7Ct45uS3AKgwl0360bDVJyqCHS4RmpEHbQ9YdvIbSwNpL+BKswAN1N7eHbA9AIWScMNBSGQ0hizeHbDmqDwh2gFQYr6O4ssS1CBujwVA8ZrzB4ge4/rHGyON4CDZB3wkBLYdCCJP6xqUEO5AoUnTDQUwgvwNa2+gZOetVjspbCAAqY6lp9u4dsIzydnsJHyEo94Rto+oT4oZ5C+EGyOral3gG775gfaiqEw8In9w4V3EVDPVldhcErZOrDggYp4EiFCze0FYKfi+vwDVx5wnTCwEQhHL5NbhUhA5z0tpE/1lcIT2DY/W0ipMwhg9jZqYFCwUqQuwgVnJz2sL82UQhHF1tXDhX8ZpCdMDBUCO9Nbow1SAHnNBqLmWYKQ3DReeHiLSZvkCmNJSIzhYLJ4rP9tSlwPqPl1ioKkW5fsANbXW1FEuV3rSLpab4GI/1zlz+28FS+gQfc744b2Dg7LEdZq7U7duJe/xH92Xagye2v4H2ZxSulvvCP73beyOG1J42Roxo2y9wzkzgHMJj/hUxTwYuE/fLvJAX3VXe+m2WVFqBQ5JV/Kdu8ohCcjf1mKgdxfTfIPptx0xWyYdJ0haXpq+/GuKHXeIX8/Md3U1yxb7zC6bjpCq9LLb4b4o608QpZ3niF7cYrvKxb+W6FU5qvsNV4hSxsvMJJ4xVuGq/wc0z03QTHpI1XOGi8QvbYeIVx4xW2Gq9w2XiF7yYKp+31/HU0X84s1cRQ8jRbzkev83V7qv/boa7CYRZf95ajMD86Slr/ZnbMw+91+vAxznS3IbQUDlPgYFIUi9LPbmcRA9VAklRLpIbCA2Tun03wYNjNzEUHvaJYY98arXAqPSaS2K8CspYeZJuguyRW4VJVPKZvKESE6nB3BGXRQeAUThGHhNAmMSgf6Jl73GtEKdzgTlvd3SSKB3c0rIvav8YoXKDsBfby9NFnOzFeHKFQIwvQTmfUyK+AsulKqBVqlf2B8yX00DrvrA44lAoH1T4/3veOp3k66QP+HDxRrAUwKiX9STo/HXv76nkZ8BC6nsKykwnj2dWHDdJ92eSt9Qgq2XD79CpiOovLxxGVJSxUCktZFWFWvmBQ7jVgvgSaciJOv/KOspJGMBmEQ6GwVNkAHA8eih8rWJIATeleoCcpjSWKkFGhsPDhh6JuHRcs3lK8ppgbA6clnJ1f4TUq6h3JFRaeVld8zrbYMINZ3IUp8lFtC95BHmnIFaK/vkKip7k/LfhR6bHQwtcsvaf0gfPnxkPw1P43hTodpmflhvxNjtJL3/gPFUzpuzANZEe8+buojkrzLhU+4q+GPzupCo/4DOhQct0WLOVxYaTVaO5xmJZZ6uIa/Q/+cUgG4aVsOMmvt0DUZ8s4i2aLN3x8WBl3q3B+Hk53++I8oAsXzPjcVEwpVu4NyDqGGK7bY74CLvkKLNjxxVMgmfKs9QzyH7XZqM/5R1Tsxz1S4SJKT/bAuYBthzE45d65yUrqE/dOUEPq7voDUV+7fBY9eCDIrzfArRdy7tSkI3LdEDfP5GbmcEd8+55KhxOoRddXgqwDyfkak/GCc44IP/PJ1ddArnc2wWfzieLDEkP1nZAgQ4ZYfSck2CUmawaR9uxVzMDOFmwV5MaWKLaXpf+BtGgr3Ro72NgrtYCtx1pZ0jAEW8LXXnFF7MaLrTRdbFxrr7Yi1vdbM4i0B+VxmYENM60ZRNozznuugFzntVcSAJlQZ69WBtJ72/tokN3C4t9F4PY/7dXmwA0XkqKi2qDCNmD93xT1Wv0n9oI2UVWcEjv1fdDsEPbsluNDRKZWq6uEiBoIluu4qS3ac92fqAco2/Vbldu7A8sGlT0RvVGMRTUptV01Di6/dyVT30IX+Yay/cp/8pUMFwV4Q1mg4aLYmGz7Y+OmaJR4edzWtKmIeBK1dGIvEAZTA3WFGDNWAndjLzyskEDLinfu/k0sgsbhhdvawv1yb8zc/ltaVPbhG/fVTFeTxf8Y7jCqo3hqf/T/rOVwMXHVIUqMV0n/JV916/qzu6i7yl/6ycrr33r8XP4CloN1t+ltLogAAAAASUVORK5CYII="/>
          <p:cNvSpPr>
            <a:spLocks noChangeAspect="1" noChangeArrowheads="1"/>
          </p:cNvSpPr>
          <p:nvPr/>
        </p:nvSpPr>
        <p:spPr bwMode="auto">
          <a:xfrm>
            <a:off x="183728" y="-1844280"/>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p:cNvGraphicFramePr/>
          <p:nvPr>
            <p:extLst>
              <p:ext uri="{D42A27DB-BD31-4B8C-83A1-F6EECF244321}">
                <p14:modId xmlns:p14="http://schemas.microsoft.com/office/powerpoint/2010/main" val="3008740480"/>
              </p:ext>
            </p:extLst>
          </p:nvPr>
        </p:nvGraphicFramePr>
        <p:xfrm>
          <a:off x="467591" y="71710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595590" y="1745889"/>
            <a:ext cx="3149599" cy="2462213"/>
          </a:xfrm>
          <a:prstGeom prst="rect">
            <a:avLst/>
          </a:prstGeom>
          <a:noFill/>
        </p:spPr>
        <p:txBody>
          <a:bodyPr wrap="square" rtlCol="0">
            <a:spAutoFit/>
          </a:bodyPr>
          <a:lstStyle/>
          <a:p>
            <a:r>
              <a:rPr lang="en-US" dirty="0">
                <a:latin typeface="Tw Cen MT Condensed" panose="020B0606020104020203" pitchFamily="34" charset="0"/>
              </a:rPr>
              <a:t>84% of Dunwoody residents use a car to get to work each day. The vast majority of those drive alone, while 8% carpool. 6% of residents use public transportation, 8% work from home, and another 2% use alternative modes of transportation such as walking or biking to get to work. </a:t>
            </a:r>
          </a:p>
          <a:p>
            <a:endParaRPr lang="en-US" dirty="0">
              <a:latin typeface="Tw Cen MT Condensed" panose="020B0606020104020203" pitchFamily="34" charset="0"/>
            </a:endParaRPr>
          </a:p>
          <a:p>
            <a:r>
              <a:rPr lang="en-US" sz="1000" dirty="0">
                <a:latin typeface="Tw Cen MT Condensed" panose="020B0606020104020203" pitchFamily="34" charset="0"/>
              </a:rPr>
              <a:t>Data Source: American Community Survey, 2018</a:t>
            </a:r>
          </a:p>
        </p:txBody>
      </p:sp>
    </p:spTree>
    <p:extLst>
      <p:ext uri="{BB962C8B-B14F-4D97-AF65-F5344CB8AC3E}">
        <p14:creationId xmlns:p14="http://schemas.microsoft.com/office/powerpoint/2010/main" val="263269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363" y="238728"/>
            <a:ext cx="4675910" cy="769441"/>
          </a:xfrm>
          <a:prstGeom prst="rect">
            <a:avLst/>
          </a:prstGeom>
          <a:noFill/>
        </p:spPr>
        <p:txBody>
          <a:bodyPr wrap="square" rtlCol="0">
            <a:spAutoFit/>
          </a:bodyPr>
          <a:lstStyle/>
          <a:p>
            <a:r>
              <a:rPr lang="en-US" sz="4400" dirty="0">
                <a:latin typeface="Tw Cen MT Condensed" panose="020B0606020104020203" pitchFamily="34" charset="0"/>
              </a:rPr>
              <a:t>POPULATION CHANGE</a:t>
            </a:r>
          </a:p>
        </p:txBody>
      </p:sp>
      <p:sp>
        <p:nvSpPr>
          <p:cNvPr id="5" name="Rectangle 4"/>
          <p:cNvSpPr/>
          <p:nvPr/>
        </p:nvSpPr>
        <p:spPr>
          <a:xfrm>
            <a:off x="5177790" y="446809"/>
            <a:ext cx="6567400"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2" descr="https://www.fiserv.com/images/mobile/ConsumerIcon_Or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2722" y="4834890"/>
            <a:ext cx="1637718" cy="17895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p:cNvGraphicFramePr/>
          <p:nvPr>
            <p:extLst>
              <p:ext uri="{D42A27DB-BD31-4B8C-83A1-F6EECF244321}">
                <p14:modId xmlns:p14="http://schemas.microsoft.com/office/powerpoint/2010/main" val="1285670927"/>
              </p:ext>
            </p:extLst>
          </p:nvPr>
        </p:nvGraphicFramePr>
        <p:xfrm>
          <a:off x="1014730" y="1141618"/>
          <a:ext cx="8128000" cy="513016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1D340DD-ED07-4810-8168-881E98E6788D}"/>
              </a:ext>
            </a:extLst>
          </p:cNvPr>
          <p:cNvGrpSpPr/>
          <p:nvPr/>
        </p:nvGrpSpPr>
        <p:grpSpPr>
          <a:xfrm>
            <a:off x="6037762" y="1403963"/>
            <a:ext cx="1138718" cy="657406"/>
            <a:chOff x="6352187" y="1405982"/>
            <a:chExt cx="1138718" cy="657406"/>
          </a:xfrm>
        </p:grpSpPr>
        <p:sp>
          <p:nvSpPr>
            <p:cNvPr id="13" name="Isosceles Triangle 12"/>
            <p:cNvSpPr/>
            <p:nvPr/>
          </p:nvSpPr>
          <p:spPr>
            <a:xfrm>
              <a:off x="6505527" y="1405982"/>
              <a:ext cx="708049" cy="2890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52187" y="1601723"/>
              <a:ext cx="1138718" cy="461665"/>
            </a:xfrm>
            <a:prstGeom prst="rect">
              <a:avLst/>
            </a:prstGeom>
            <a:noFill/>
          </p:spPr>
          <p:txBody>
            <a:bodyPr wrap="square" rtlCol="0">
              <a:spAutoFit/>
            </a:bodyPr>
            <a:lstStyle/>
            <a:p>
              <a:r>
                <a:rPr lang="en-US" sz="2400" b="1" dirty="0">
                  <a:solidFill>
                    <a:schemeClr val="accent4"/>
                  </a:solidFill>
                  <a:latin typeface="Tw Cen MT Condensed" panose="020B0606020104020203" pitchFamily="34" charset="0"/>
                </a:rPr>
                <a:t>+6.4%</a:t>
              </a:r>
            </a:p>
          </p:txBody>
        </p:sp>
      </p:grpSp>
      <p:grpSp>
        <p:nvGrpSpPr>
          <p:cNvPr id="3" name="Group 2">
            <a:extLst>
              <a:ext uri="{FF2B5EF4-FFF2-40B4-BE49-F238E27FC236}">
                <a16:creationId xmlns:a16="http://schemas.microsoft.com/office/drawing/2014/main" id="{4C76EFE9-4AC2-4553-A5A5-7ADE5558D632}"/>
              </a:ext>
            </a:extLst>
          </p:cNvPr>
          <p:cNvGrpSpPr/>
          <p:nvPr/>
        </p:nvGrpSpPr>
        <p:grpSpPr>
          <a:xfrm>
            <a:off x="4620644" y="1898910"/>
            <a:ext cx="1114292" cy="674811"/>
            <a:chOff x="4981707" y="1744688"/>
            <a:chExt cx="1114292" cy="674811"/>
          </a:xfrm>
        </p:grpSpPr>
        <p:sp>
          <p:nvSpPr>
            <p:cNvPr id="14" name="TextBox 13"/>
            <p:cNvSpPr txBox="1"/>
            <p:nvPr/>
          </p:nvSpPr>
          <p:spPr>
            <a:xfrm>
              <a:off x="4981707" y="1957834"/>
              <a:ext cx="1114292" cy="461665"/>
            </a:xfrm>
            <a:prstGeom prst="rect">
              <a:avLst/>
            </a:prstGeom>
            <a:noFill/>
          </p:spPr>
          <p:txBody>
            <a:bodyPr wrap="square" rtlCol="0">
              <a:spAutoFit/>
            </a:bodyPr>
            <a:lstStyle/>
            <a:p>
              <a:r>
                <a:rPr lang="en-US" sz="2400" b="1" dirty="0">
                  <a:solidFill>
                    <a:schemeClr val="accent4"/>
                  </a:solidFill>
                  <a:latin typeface="Tw Cen MT Condensed" panose="020B0606020104020203" pitchFamily="34" charset="0"/>
                </a:rPr>
                <a:t>+19.4%</a:t>
              </a:r>
            </a:p>
          </p:txBody>
        </p:sp>
        <p:sp>
          <p:nvSpPr>
            <p:cNvPr id="16" name="Isosceles Triangle 15"/>
            <p:cNvSpPr/>
            <p:nvPr/>
          </p:nvSpPr>
          <p:spPr>
            <a:xfrm>
              <a:off x="5237895" y="1744688"/>
              <a:ext cx="708049" cy="2890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79D861D-2297-4F59-BDDC-C67A943319AD}"/>
              </a:ext>
            </a:extLst>
          </p:cNvPr>
          <p:cNvSpPr txBox="1"/>
          <p:nvPr/>
        </p:nvSpPr>
        <p:spPr>
          <a:xfrm>
            <a:off x="8168439" y="6604084"/>
            <a:ext cx="3299750" cy="253916"/>
          </a:xfrm>
          <a:prstGeom prst="rect">
            <a:avLst/>
          </a:prstGeom>
          <a:noFill/>
        </p:spPr>
        <p:txBody>
          <a:bodyPr wrap="square" rtlCol="0">
            <a:spAutoFit/>
          </a:bodyPr>
          <a:lstStyle/>
          <a:p>
            <a:r>
              <a:rPr lang="en-US" sz="1050" dirty="0">
                <a:latin typeface="Tw Cen MT" panose="020B0602020104020603" pitchFamily="34" charset="0"/>
              </a:rPr>
              <a:t>Data Sources: US Census; </a:t>
            </a:r>
            <a:r>
              <a:rPr lang="en-US" sz="1050" dirty="0" err="1">
                <a:latin typeface="Tw Cen MT" panose="020B0602020104020603" pitchFamily="34" charset="0"/>
              </a:rPr>
              <a:t>Esri</a:t>
            </a:r>
            <a:r>
              <a:rPr lang="en-US" sz="1050" dirty="0">
                <a:latin typeface="Tw Cen MT" panose="020B0602020104020603" pitchFamily="34" charset="0"/>
              </a:rPr>
              <a:t> Business Analyst</a:t>
            </a:r>
          </a:p>
        </p:txBody>
      </p:sp>
    </p:spTree>
    <p:extLst>
      <p:ext uri="{BB962C8B-B14F-4D97-AF65-F5344CB8AC3E}">
        <p14:creationId xmlns:p14="http://schemas.microsoft.com/office/powerpoint/2010/main" val="3118352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6350712" cy="769441"/>
          </a:xfrm>
          <a:prstGeom prst="rect">
            <a:avLst/>
          </a:prstGeom>
          <a:noFill/>
        </p:spPr>
        <p:txBody>
          <a:bodyPr wrap="square" rtlCol="0">
            <a:spAutoFit/>
          </a:bodyPr>
          <a:lstStyle/>
          <a:p>
            <a:r>
              <a:rPr lang="en-US" sz="4400" dirty="0">
                <a:latin typeface="Tw Cen MT Condensed" panose="020B0606020104020203" pitchFamily="34" charset="0"/>
              </a:rPr>
              <a:t>WHERE DUNWOODY WORKERS LIVE</a:t>
            </a:r>
          </a:p>
        </p:txBody>
      </p:sp>
      <p:sp>
        <p:nvSpPr>
          <p:cNvPr id="5" name="Rectangle 4"/>
          <p:cNvSpPr/>
          <p:nvPr/>
        </p:nvSpPr>
        <p:spPr>
          <a:xfrm>
            <a:off x="7227277" y="355369"/>
            <a:ext cx="4517913"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96288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Census on the Map, 2017</a:t>
            </a:r>
          </a:p>
        </p:txBody>
      </p:sp>
      <p:sp>
        <p:nvSpPr>
          <p:cNvPr id="30" name="Content Placeholder 12">
            <a:extLst>
              <a:ext uri="{FF2B5EF4-FFF2-40B4-BE49-F238E27FC236}">
                <a16:creationId xmlns:a16="http://schemas.microsoft.com/office/drawing/2014/main" id="{27EEE82F-5A75-4F2F-B5D2-66AF4A8AED88}"/>
              </a:ext>
            </a:extLst>
          </p:cNvPr>
          <p:cNvSpPr>
            <a:spLocks noGrp="1"/>
          </p:cNvSpPr>
          <p:nvPr>
            <p:ph idx="1"/>
          </p:nvPr>
        </p:nvSpPr>
        <p:spPr>
          <a:xfrm>
            <a:off x="604493" y="1596522"/>
            <a:ext cx="3667037" cy="3777855"/>
          </a:xfrm>
          <a:solidFill>
            <a:schemeClr val="bg1"/>
          </a:solidFill>
          <a:ln>
            <a:noFill/>
          </a:ln>
        </p:spPr>
        <p:txBody>
          <a:bodyPr>
            <a:normAutofit/>
          </a:bodyPr>
          <a:lstStyle/>
          <a:p>
            <a:pPr marL="0" indent="0" algn="ctr">
              <a:buNone/>
            </a:pPr>
            <a:r>
              <a:rPr lang="en-US" sz="2400" dirty="0">
                <a:latin typeface="Tw Cen MT Condensed" panose="020B0606020104020203" pitchFamily="34" charset="0"/>
              </a:rPr>
              <a:t>LEGEND</a:t>
            </a: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sp>
        <p:nvSpPr>
          <p:cNvPr id="29" name="Rectangle 28">
            <a:extLst>
              <a:ext uri="{FF2B5EF4-FFF2-40B4-BE49-F238E27FC236}">
                <a16:creationId xmlns:a16="http://schemas.microsoft.com/office/drawing/2014/main" id="{4138522B-7B36-4F54-A5B9-A452EE037435}"/>
              </a:ext>
            </a:extLst>
          </p:cNvPr>
          <p:cNvSpPr/>
          <p:nvPr/>
        </p:nvSpPr>
        <p:spPr>
          <a:xfrm>
            <a:off x="961994" y="2268415"/>
            <a:ext cx="439269" cy="2725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F8A219-494A-4447-B147-91062DDBA8A6}"/>
              </a:ext>
            </a:extLst>
          </p:cNvPr>
          <p:cNvSpPr txBox="1"/>
          <p:nvPr/>
        </p:nvSpPr>
        <p:spPr>
          <a:xfrm>
            <a:off x="1808061" y="2220030"/>
            <a:ext cx="1881554" cy="369332"/>
          </a:xfrm>
          <a:prstGeom prst="rect">
            <a:avLst/>
          </a:prstGeom>
          <a:noFill/>
        </p:spPr>
        <p:txBody>
          <a:bodyPr wrap="square" rtlCol="0">
            <a:spAutoFit/>
          </a:bodyPr>
          <a:lstStyle/>
          <a:p>
            <a:r>
              <a:rPr lang="en-US" dirty="0">
                <a:latin typeface="Tw Cen MT Condensed" panose="020B0606020104020203" pitchFamily="34" charset="0"/>
              </a:rPr>
              <a:t>Dunwoody City Limits</a:t>
            </a:r>
          </a:p>
        </p:txBody>
      </p:sp>
      <p:cxnSp>
        <p:nvCxnSpPr>
          <p:cNvPr id="33" name="Connector: Elbow 32">
            <a:extLst>
              <a:ext uri="{FF2B5EF4-FFF2-40B4-BE49-F238E27FC236}">
                <a16:creationId xmlns:a16="http://schemas.microsoft.com/office/drawing/2014/main" id="{61494EED-DD79-441B-A235-1CC8ACDA309D}"/>
              </a:ext>
            </a:extLst>
          </p:cNvPr>
          <p:cNvCxnSpPr>
            <a:cxnSpLocks/>
          </p:cNvCxnSpPr>
          <p:nvPr/>
        </p:nvCxnSpPr>
        <p:spPr>
          <a:xfrm>
            <a:off x="991747" y="3094610"/>
            <a:ext cx="446330" cy="258713"/>
          </a:xfrm>
          <a:prstGeom prst="bentConnector3">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9EDB9DD-C2B3-4A71-9D75-821844AFDA7C}"/>
              </a:ext>
            </a:extLst>
          </p:cNvPr>
          <p:cNvSpPr txBox="1"/>
          <p:nvPr/>
        </p:nvSpPr>
        <p:spPr>
          <a:xfrm>
            <a:off x="1808061" y="3037838"/>
            <a:ext cx="1881554" cy="369332"/>
          </a:xfrm>
          <a:prstGeom prst="rect">
            <a:avLst/>
          </a:prstGeom>
          <a:noFill/>
        </p:spPr>
        <p:txBody>
          <a:bodyPr wrap="square" rtlCol="0">
            <a:spAutoFit/>
          </a:bodyPr>
          <a:lstStyle/>
          <a:p>
            <a:r>
              <a:rPr lang="en-US" dirty="0">
                <a:latin typeface="Tw Cen MT Condensed" panose="020B0606020104020203" pitchFamily="34" charset="0"/>
              </a:rPr>
              <a:t>Expressways</a:t>
            </a:r>
          </a:p>
        </p:txBody>
      </p:sp>
      <p:sp>
        <p:nvSpPr>
          <p:cNvPr id="36" name="Rectangle 35">
            <a:extLst>
              <a:ext uri="{FF2B5EF4-FFF2-40B4-BE49-F238E27FC236}">
                <a16:creationId xmlns:a16="http://schemas.microsoft.com/office/drawing/2014/main" id="{5E80DF1C-0E71-48E6-8C01-49F65C97B4ED}"/>
              </a:ext>
            </a:extLst>
          </p:cNvPr>
          <p:cNvSpPr/>
          <p:nvPr/>
        </p:nvSpPr>
        <p:spPr>
          <a:xfrm>
            <a:off x="969055" y="2655311"/>
            <a:ext cx="439269" cy="272562"/>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51A46B2-95AE-4C46-9E0B-C93FEAF30713}"/>
              </a:ext>
            </a:extLst>
          </p:cNvPr>
          <p:cNvSpPr txBox="1"/>
          <p:nvPr/>
        </p:nvSpPr>
        <p:spPr>
          <a:xfrm>
            <a:off x="1808061" y="2628934"/>
            <a:ext cx="1881554" cy="369332"/>
          </a:xfrm>
          <a:prstGeom prst="rect">
            <a:avLst/>
          </a:prstGeom>
          <a:noFill/>
        </p:spPr>
        <p:txBody>
          <a:bodyPr wrap="square" rtlCol="0">
            <a:spAutoFit/>
          </a:bodyPr>
          <a:lstStyle/>
          <a:p>
            <a:r>
              <a:rPr lang="en-US" dirty="0">
                <a:latin typeface="Tw Cen MT Condensed" panose="020B0606020104020203" pitchFamily="34" charset="0"/>
              </a:rPr>
              <a:t>County Boundaries</a:t>
            </a:r>
          </a:p>
        </p:txBody>
      </p:sp>
      <p:sp>
        <p:nvSpPr>
          <p:cNvPr id="34" name="Rectangle 33">
            <a:extLst>
              <a:ext uri="{FF2B5EF4-FFF2-40B4-BE49-F238E27FC236}">
                <a16:creationId xmlns:a16="http://schemas.microsoft.com/office/drawing/2014/main" id="{16990461-EBAB-49DE-B824-F785E2681ABA}"/>
              </a:ext>
            </a:extLst>
          </p:cNvPr>
          <p:cNvSpPr/>
          <p:nvPr/>
        </p:nvSpPr>
        <p:spPr>
          <a:xfrm>
            <a:off x="1040487" y="3679500"/>
            <a:ext cx="296409" cy="272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9FE956-D60A-43C0-BF8C-30EE2E64D8F2}"/>
              </a:ext>
            </a:extLst>
          </p:cNvPr>
          <p:cNvSpPr/>
          <p:nvPr/>
        </p:nvSpPr>
        <p:spPr>
          <a:xfrm>
            <a:off x="1040486" y="4015292"/>
            <a:ext cx="296409" cy="27256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EEB91-B4CE-4249-9DE3-7026D12ECD93}"/>
              </a:ext>
            </a:extLst>
          </p:cNvPr>
          <p:cNvSpPr/>
          <p:nvPr/>
        </p:nvSpPr>
        <p:spPr>
          <a:xfrm>
            <a:off x="1033425" y="4351084"/>
            <a:ext cx="296409" cy="272562"/>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7AAAF-D28B-4EF9-A4D2-A960E7BC178C}"/>
              </a:ext>
            </a:extLst>
          </p:cNvPr>
          <p:cNvSpPr/>
          <p:nvPr/>
        </p:nvSpPr>
        <p:spPr>
          <a:xfrm>
            <a:off x="1040950" y="4686876"/>
            <a:ext cx="296409" cy="272562"/>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3274EA-DC0F-47C2-AEC7-BC844771BA63}"/>
              </a:ext>
            </a:extLst>
          </p:cNvPr>
          <p:cNvSpPr/>
          <p:nvPr/>
        </p:nvSpPr>
        <p:spPr>
          <a:xfrm>
            <a:off x="1033889" y="5022701"/>
            <a:ext cx="296409" cy="272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A791AD-0AC5-41A7-A320-916A4AD8C6DB}"/>
              </a:ext>
            </a:extLst>
          </p:cNvPr>
          <p:cNvSpPr txBox="1"/>
          <p:nvPr/>
        </p:nvSpPr>
        <p:spPr>
          <a:xfrm>
            <a:off x="1772890" y="3631115"/>
            <a:ext cx="2042972" cy="369332"/>
          </a:xfrm>
          <a:prstGeom prst="rect">
            <a:avLst/>
          </a:prstGeom>
          <a:noFill/>
        </p:spPr>
        <p:txBody>
          <a:bodyPr wrap="square" rtlCol="0">
            <a:spAutoFit/>
          </a:bodyPr>
          <a:lstStyle/>
          <a:p>
            <a:r>
              <a:rPr lang="en-US" dirty="0">
                <a:latin typeface="Tw Cen MT Condensed" panose="020B0606020104020203" pitchFamily="34" charset="0"/>
              </a:rPr>
              <a:t>5-27 Jobs per Square Mile</a:t>
            </a:r>
          </a:p>
        </p:txBody>
      </p:sp>
      <p:sp>
        <p:nvSpPr>
          <p:cNvPr id="44" name="TextBox 43">
            <a:extLst>
              <a:ext uri="{FF2B5EF4-FFF2-40B4-BE49-F238E27FC236}">
                <a16:creationId xmlns:a16="http://schemas.microsoft.com/office/drawing/2014/main" id="{7186B3F3-9010-4AFA-846B-75CF05474AC0}"/>
              </a:ext>
            </a:extLst>
          </p:cNvPr>
          <p:cNvSpPr txBox="1"/>
          <p:nvPr/>
        </p:nvSpPr>
        <p:spPr>
          <a:xfrm>
            <a:off x="1772888" y="3966907"/>
            <a:ext cx="2174858" cy="369332"/>
          </a:xfrm>
          <a:prstGeom prst="rect">
            <a:avLst/>
          </a:prstGeom>
          <a:noFill/>
        </p:spPr>
        <p:txBody>
          <a:bodyPr wrap="square" rtlCol="0">
            <a:spAutoFit/>
          </a:bodyPr>
          <a:lstStyle/>
          <a:p>
            <a:r>
              <a:rPr lang="en-US" dirty="0">
                <a:latin typeface="Tw Cen MT Condensed" panose="020B0606020104020203" pitchFamily="34" charset="0"/>
              </a:rPr>
              <a:t>28-95 Jobs per Square Mile</a:t>
            </a:r>
          </a:p>
        </p:txBody>
      </p:sp>
      <p:sp>
        <p:nvSpPr>
          <p:cNvPr id="45" name="TextBox 44">
            <a:extLst>
              <a:ext uri="{FF2B5EF4-FFF2-40B4-BE49-F238E27FC236}">
                <a16:creationId xmlns:a16="http://schemas.microsoft.com/office/drawing/2014/main" id="{CD3B50A4-8F58-4D18-B04D-9CB8CC7DBAA9}"/>
              </a:ext>
            </a:extLst>
          </p:cNvPr>
          <p:cNvSpPr txBox="1"/>
          <p:nvPr/>
        </p:nvSpPr>
        <p:spPr>
          <a:xfrm>
            <a:off x="1772887" y="4304521"/>
            <a:ext cx="2262781" cy="369332"/>
          </a:xfrm>
          <a:prstGeom prst="rect">
            <a:avLst/>
          </a:prstGeom>
          <a:noFill/>
        </p:spPr>
        <p:txBody>
          <a:bodyPr wrap="square" rtlCol="0">
            <a:spAutoFit/>
          </a:bodyPr>
          <a:lstStyle/>
          <a:p>
            <a:r>
              <a:rPr lang="en-US" dirty="0">
                <a:latin typeface="Tw Cen MT Condensed" panose="020B0606020104020203" pitchFamily="34" charset="0"/>
              </a:rPr>
              <a:t>96-205 Jobs per Square Mile</a:t>
            </a:r>
          </a:p>
        </p:txBody>
      </p:sp>
      <p:sp>
        <p:nvSpPr>
          <p:cNvPr id="46" name="TextBox 45">
            <a:extLst>
              <a:ext uri="{FF2B5EF4-FFF2-40B4-BE49-F238E27FC236}">
                <a16:creationId xmlns:a16="http://schemas.microsoft.com/office/drawing/2014/main" id="{BC4A5355-E836-4DD6-A4C7-56A2B1FF50CD}"/>
              </a:ext>
            </a:extLst>
          </p:cNvPr>
          <p:cNvSpPr txBox="1"/>
          <p:nvPr/>
        </p:nvSpPr>
        <p:spPr>
          <a:xfrm>
            <a:off x="1772887" y="4633296"/>
            <a:ext cx="2350705" cy="369332"/>
          </a:xfrm>
          <a:prstGeom prst="rect">
            <a:avLst/>
          </a:prstGeom>
          <a:noFill/>
        </p:spPr>
        <p:txBody>
          <a:bodyPr wrap="square" rtlCol="0">
            <a:spAutoFit/>
          </a:bodyPr>
          <a:lstStyle/>
          <a:p>
            <a:r>
              <a:rPr lang="en-US" dirty="0">
                <a:latin typeface="Tw Cen MT Condensed" panose="020B0606020104020203" pitchFamily="34" charset="0"/>
              </a:rPr>
              <a:t>209-366 Jobs per Square Mile</a:t>
            </a:r>
          </a:p>
        </p:txBody>
      </p:sp>
      <p:sp>
        <p:nvSpPr>
          <p:cNvPr id="47" name="TextBox 46">
            <a:extLst>
              <a:ext uri="{FF2B5EF4-FFF2-40B4-BE49-F238E27FC236}">
                <a16:creationId xmlns:a16="http://schemas.microsoft.com/office/drawing/2014/main" id="{EF17B4AD-7A06-4016-AC5C-E82342446032}"/>
              </a:ext>
            </a:extLst>
          </p:cNvPr>
          <p:cNvSpPr txBox="1"/>
          <p:nvPr/>
        </p:nvSpPr>
        <p:spPr>
          <a:xfrm>
            <a:off x="1759694" y="4979113"/>
            <a:ext cx="2363898" cy="369332"/>
          </a:xfrm>
          <a:prstGeom prst="rect">
            <a:avLst/>
          </a:prstGeom>
          <a:noFill/>
        </p:spPr>
        <p:txBody>
          <a:bodyPr wrap="square" rtlCol="0">
            <a:spAutoFit/>
          </a:bodyPr>
          <a:lstStyle/>
          <a:p>
            <a:r>
              <a:rPr lang="en-US" dirty="0">
                <a:latin typeface="Tw Cen MT Condensed" panose="020B0606020104020203" pitchFamily="34" charset="0"/>
              </a:rPr>
              <a:t>367-570 Jobs per Square Mile</a:t>
            </a:r>
          </a:p>
        </p:txBody>
      </p:sp>
      <p:sp>
        <p:nvSpPr>
          <p:cNvPr id="26" name="TextBox 25">
            <a:extLst>
              <a:ext uri="{FF2B5EF4-FFF2-40B4-BE49-F238E27FC236}">
                <a16:creationId xmlns:a16="http://schemas.microsoft.com/office/drawing/2014/main" id="{899B67B7-D3DF-4C05-9AD9-806349574E51}"/>
              </a:ext>
            </a:extLst>
          </p:cNvPr>
          <p:cNvSpPr txBox="1"/>
          <p:nvPr/>
        </p:nvSpPr>
        <p:spPr>
          <a:xfrm>
            <a:off x="9877883" y="1202329"/>
            <a:ext cx="2042972" cy="3539430"/>
          </a:xfrm>
          <a:prstGeom prst="rect">
            <a:avLst/>
          </a:prstGeom>
          <a:noFill/>
        </p:spPr>
        <p:txBody>
          <a:bodyPr wrap="square" rtlCol="0">
            <a:spAutoFit/>
          </a:bodyPr>
          <a:lstStyle/>
          <a:p>
            <a:r>
              <a:rPr lang="en-US" sz="1600" dirty="0">
                <a:latin typeface="Tw Cen MT Condensed" panose="020B0606020104020203" pitchFamily="34" charset="0"/>
              </a:rPr>
              <a:t>This map provides a visualization of where the people who work in Dunwoody call home. </a:t>
            </a:r>
          </a:p>
          <a:p>
            <a:endParaRPr lang="en-US" sz="1600" dirty="0">
              <a:latin typeface="Tw Cen MT Condensed" panose="020B0606020104020203" pitchFamily="34" charset="0"/>
            </a:endParaRPr>
          </a:p>
          <a:p>
            <a:endParaRPr lang="en-US" sz="1600" dirty="0">
              <a:latin typeface="Tw Cen MT Condensed" panose="020B0606020104020203" pitchFamily="34" charset="0"/>
            </a:endParaRPr>
          </a:p>
          <a:p>
            <a:r>
              <a:rPr lang="en-US" sz="1600" dirty="0">
                <a:latin typeface="Tw Cen MT Condensed" panose="020B0606020104020203" pitchFamily="34" charset="0"/>
              </a:rPr>
              <a:t>During workdays, Dunwoody accommodates  roughly 42,000 workers from outside the city, while only 19,000 Dunwoody residents leave the city for work, creating a daily influx of around 23,000 people.</a:t>
            </a:r>
          </a:p>
        </p:txBody>
      </p:sp>
      <p:pic>
        <p:nvPicPr>
          <p:cNvPr id="3" name="Picture 2">
            <a:extLst>
              <a:ext uri="{FF2B5EF4-FFF2-40B4-BE49-F238E27FC236}">
                <a16:creationId xmlns:a16="http://schemas.microsoft.com/office/drawing/2014/main" id="{5F13C54B-C514-41B3-AAD8-49A16125B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478" y="1202329"/>
            <a:ext cx="4898074" cy="4409682"/>
          </a:xfrm>
          <a:prstGeom prst="rect">
            <a:avLst/>
          </a:prstGeom>
        </p:spPr>
      </p:pic>
    </p:spTree>
    <p:extLst>
      <p:ext uri="{BB962C8B-B14F-4D97-AF65-F5344CB8AC3E}">
        <p14:creationId xmlns:p14="http://schemas.microsoft.com/office/powerpoint/2010/main" val="215709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6350712" cy="769441"/>
          </a:xfrm>
          <a:prstGeom prst="rect">
            <a:avLst/>
          </a:prstGeom>
          <a:noFill/>
        </p:spPr>
        <p:txBody>
          <a:bodyPr wrap="square" rtlCol="0">
            <a:spAutoFit/>
          </a:bodyPr>
          <a:lstStyle/>
          <a:p>
            <a:r>
              <a:rPr lang="en-US" sz="4400" dirty="0">
                <a:latin typeface="Tw Cen MT Condensed" panose="020B0606020104020203" pitchFamily="34" charset="0"/>
              </a:rPr>
              <a:t>WHERE DUNWOODY WORKERS LIVE</a:t>
            </a:r>
          </a:p>
        </p:txBody>
      </p:sp>
      <p:sp>
        <p:nvSpPr>
          <p:cNvPr id="5" name="Rectangle 4"/>
          <p:cNvSpPr/>
          <p:nvPr/>
        </p:nvSpPr>
        <p:spPr>
          <a:xfrm>
            <a:off x="7227277" y="355369"/>
            <a:ext cx="4517913"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96288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Census on the Map, 2017</a:t>
            </a:r>
          </a:p>
        </p:txBody>
      </p:sp>
      <p:sp>
        <p:nvSpPr>
          <p:cNvPr id="30" name="Content Placeholder 12">
            <a:extLst>
              <a:ext uri="{FF2B5EF4-FFF2-40B4-BE49-F238E27FC236}">
                <a16:creationId xmlns:a16="http://schemas.microsoft.com/office/drawing/2014/main" id="{27EEE82F-5A75-4F2F-B5D2-66AF4A8AED88}"/>
              </a:ext>
            </a:extLst>
          </p:cNvPr>
          <p:cNvSpPr>
            <a:spLocks noGrp="1"/>
          </p:cNvSpPr>
          <p:nvPr>
            <p:ph idx="1"/>
          </p:nvPr>
        </p:nvSpPr>
        <p:spPr>
          <a:xfrm>
            <a:off x="604493" y="1596522"/>
            <a:ext cx="3667037" cy="3777855"/>
          </a:xfrm>
          <a:solidFill>
            <a:schemeClr val="bg1"/>
          </a:solidFill>
          <a:ln>
            <a:noFill/>
          </a:ln>
        </p:spPr>
        <p:txBody>
          <a:bodyPr>
            <a:normAutofit/>
          </a:bodyPr>
          <a:lstStyle/>
          <a:p>
            <a:pPr marL="0" indent="0" algn="ctr">
              <a:buNone/>
            </a:pPr>
            <a:r>
              <a:rPr lang="en-US" sz="2400" dirty="0">
                <a:latin typeface="Tw Cen MT Condensed" panose="020B0606020104020203" pitchFamily="34" charset="0"/>
              </a:rPr>
              <a:t>LEGEND</a:t>
            </a: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sp>
        <p:nvSpPr>
          <p:cNvPr id="29" name="Rectangle 28">
            <a:extLst>
              <a:ext uri="{FF2B5EF4-FFF2-40B4-BE49-F238E27FC236}">
                <a16:creationId xmlns:a16="http://schemas.microsoft.com/office/drawing/2014/main" id="{4138522B-7B36-4F54-A5B9-A452EE037435}"/>
              </a:ext>
            </a:extLst>
          </p:cNvPr>
          <p:cNvSpPr/>
          <p:nvPr/>
        </p:nvSpPr>
        <p:spPr>
          <a:xfrm>
            <a:off x="961994" y="2268415"/>
            <a:ext cx="439269" cy="2725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F8A219-494A-4447-B147-91062DDBA8A6}"/>
              </a:ext>
            </a:extLst>
          </p:cNvPr>
          <p:cNvSpPr txBox="1"/>
          <p:nvPr/>
        </p:nvSpPr>
        <p:spPr>
          <a:xfrm>
            <a:off x="1808061" y="2220030"/>
            <a:ext cx="1881554" cy="369332"/>
          </a:xfrm>
          <a:prstGeom prst="rect">
            <a:avLst/>
          </a:prstGeom>
          <a:noFill/>
        </p:spPr>
        <p:txBody>
          <a:bodyPr wrap="square" rtlCol="0">
            <a:spAutoFit/>
          </a:bodyPr>
          <a:lstStyle/>
          <a:p>
            <a:r>
              <a:rPr lang="en-US" dirty="0">
                <a:latin typeface="Tw Cen MT Condensed" panose="020B0606020104020203" pitchFamily="34" charset="0"/>
              </a:rPr>
              <a:t>Dunwoody City Limits</a:t>
            </a:r>
          </a:p>
        </p:txBody>
      </p:sp>
      <p:cxnSp>
        <p:nvCxnSpPr>
          <p:cNvPr id="33" name="Connector: Elbow 32">
            <a:extLst>
              <a:ext uri="{FF2B5EF4-FFF2-40B4-BE49-F238E27FC236}">
                <a16:creationId xmlns:a16="http://schemas.microsoft.com/office/drawing/2014/main" id="{61494EED-DD79-441B-A235-1CC8ACDA309D}"/>
              </a:ext>
            </a:extLst>
          </p:cNvPr>
          <p:cNvCxnSpPr>
            <a:cxnSpLocks/>
          </p:cNvCxnSpPr>
          <p:nvPr/>
        </p:nvCxnSpPr>
        <p:spPr>
          <a:xfrm>
            <a:off x="991747" y="3094610"/>
            <a:ext cx="446330" cy="258713"/>
          </a:xfrm>
          <a:prstGeom prst="bentConnector3">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9EDB9DD-C2B3-4A71-9D75-821844AFDA7C}"/>
              </a:ext>
            </a:extLst>
          </p:cNvPr>
          <p:cNvSpPr txBox="1"/>
          <p:nvPr/>
        </p:nvSpPr>
        <p:spPr>
          <a:xfrm>
            <a:off x="1808061" y="3037838"/>
            <a:ext cx="1881554" cy="369332"/>
          </a:xfrm>
          <a:prstGeom prst="rect">
            <a:avLst/>
          </a:prstGeom>
          <a:noFill/>
        </p:spPr>
        <p:txBody>
          <a:bodyPr wrap="square" rtlCol="0">
            <a:spAutoFit/>
          </a:bodyPr>
          <a:lstStyle/>
          <a:p>
            <a:r>
              <a:rPr lang="en-US" dirty="0">
                <a:latin typeface="Tw Cen MT Condensed" panose="020B0606020104020203" pitchFamily="34" charset="0"/>
              </a:rPr>
              <a:t>Expressways</a:t>
            </a:r>
          </a:p>
        </p:txBody>
      </p:sp>
      <p:sp>
        <p:nvSpPr>
          <p:cNvPr id="36" name="Rectangle 35">
            <a:extLst>
              <a:ext uri="{FF2B5EF4-FFF2-40B4-BE49-F238E27FC236}">
                <a16:creationId xmlns:a16="http://schemas.microsoft.com/office/drawing/2014/main" id="{5E80DF1C-0E71-48E6-8C01-49F65C97B4ED}"/>
              </a:ext>
            </a:extLst>
          </p:cNvPr>
          <p:cNvSpPr/>
          <p:nvPr/>
        </p:nvSpPr>
        <p:spPr>
          <a:xfrm>
            <a:off x="969055" y="2655311"/>
            <a:ext cx="439269" cy="272562"/>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51A46B2-95AE-4C46-9E0B-C93FEAF30713}"/>
              </a:ext>
            </a:extLst>
          </p:cNvPr>
          <p:cNvSpPr txBox="1"/>
          <p:nvPr/>
        </p:nvSpPr>
        <p:spPr>
          <a:xfrm>
            <a:off x="1808061" y="2628934"/>
            <a:ext cx="1881554" cy="369332"/>
          </a:xfrm>
          <a:prstGeom prst="rect">
            <a:avLst/>
          </a:prstGeom>
          <a:noFill/>
        </p:spPr>
        <p:txBody>
          <a:bodyPr wrap="square" rtlCol="0">
            <a:spAutoFit/>
          </a:bodyPr>
          <a:lstStyle/>
          <a:p>
            <a:r>
              <a:rPr lang="en-US" dirty="0">
                <a:latin typeface="Tw Cen MT Condensed" panose="020B0606020104020203" pitchFamily="34" charset="0"/>
              </a:rPr>
              <a:t>County Boundaries</a:t>
            </a:r>
          </a:p>
        </p:txBody>
      </p:sp>
      <p:sp>
        <p:nvSpPr>
          <p:cNvPr id="34" name="Rectangle 33">
            <a:extLst>
              <a:ext uri="{FF2B5EF4-FFF2-40B4-BE49-F238E27FC236}">
                <a16:creationId xmlns:a16="http://schemas.microsoft.com/office/drawing/2014/main" id="{16990461-EBAB-49DE-B824-F785E2681ABA}"/>
              </a:ext>
            </a:extLst>
          </p:cNvPr>
          <p:cNvSpPr/>
          <p:nvPr/>
        </p:nvSpPr>
        <p:spPr>
          <a:xfrm>
            <a:off x="1040487" y="3679500"/>
            <a:ext cx="296409" cy="272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9FE956-D60A-43C0-BF8C-30EE2E64D8F2}"/>
              </a:ext>
            </a:extLst>
          </p:cNvPr>
          <p:cNvSpPr/>
          <p:nvPr/>
        </p:nvSpPr>
        <p:spPr>
          <a:xfrm>
            <a:off x="1040486" y="4015292"/>
            <a:ext cx="296409" cy="27256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EEB91-B4CE-4249-9DE3-7026D12ECD93}"/>
              </a:ext>
            </a:extLst>
          </p:cNvPr>
          <p:cNvSpPr/>
          <p:nvPr/>
        </p:nvSpPr>
        <p:spPr>
          <a:xfrm>
            <a:off x="1033425" y="4351084"/>
            <a:ext cx="296409" cy="272562"/>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7AAAF-D28B-4EF9-A4D2-A960E7BC178C}"/>
              </a:ext>
            </a:extLst>
          </p:cNvPr>
          <p:cNvSpPr/>
          <p:nvPr/>
        </p:nvSpPr>
        <p:spPr>
          <a:xfrm>
            <a:off x="1040950" y="4686876"/>
            <a:ext cx="296409" cy="272562"/>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3274EA-DC0F-47C2-AEC7-BC844771BA63}"/>
              </a:ext>
            </a:extLst>
          </p:cNvPr>
          <p:cNvSpPr/>
          <p:nvPr/>
        </p:nvSpPr>
        <p:spPr>
          <a:xfrm>
            <a:off x="1033889" y="5022701"/>
            <a:ext cx="296409" cy="272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A791AD-0AC5-41A7-A320-916A4AD8C6DB}"/>
              </a:ext>
            </a:extLst>
          </p:cNvPr>
          <p:cNvSpPr txBox="1"/>
          <p:nvPr/>
        </p:nvSpPr>
        <p:spPr>
          <a:xfrm>
            <a:off x="1772890" y="3631115"/>
            <a:ext cx="2042972" cy="369332"/>
          </a:xfrm>
          <a:prstGeom prst="rect">
            <a:avLst/>
          </a:prstGeom>
          <a:noFill/>
        </p:spPr>
        <p:txBody>
          <a:bodyPr wrap="square" rtlCol="0">
            <a:spAutoFit/>
          </a:bodyPr>
          <a:lstStyle/>
          <a:p>
            <a:r>
              <a:rPr lang="en-US" dirty="0">
                <a:latin typeface="Tw Cen MT Condensed" panose="020B0606020104020203" pitchFamily="34" charset="0"/>
              </a:rPr>
              <a:t>5-23 Jobs per Square Mile</a:t>
            </a:r>
          </a:p>
        </p:txBody>
      </p:sp>
      <p:sp>
        <p:nvSpPr>
          <p:cNvPr id="44" name="TextBox 43">
            <a:extLst>
              <a:ext uri="{FF2B5EF4-FFF2-40B4-BE49-F238E27FC236}">
                <a16:creationId xmlns:a16="http://schemas.microsoft.com/office/drawing/2014/main" id="{7186B3F3-9010-4AFA-846B-75CF05474AC0}"/>
              </a:ext>
            </a:extLst>
          </p:cNvPr>
          <p:cNvSpPr txBox="1"/>
          <p:nvPr/>
        </p:nvSpPr>
        <p:spPr>
          <a:xfrm>
            <a:off x="1772888" y="3966907"/>
            <a:ext cx="2174858" cy="369332"/>
          </a:xfrm>
          <a:prstGeom prst="rect">
            <a:avLst/>
          </a:prstGeom>
          <a:noFill/>
        </p:spPr>
        <p:txBody>
          <a:bodyPr wrap="square" rtlCol="0">
            <a:spAutoFit/>
          </a:bodyPr>
          <a:lstStyle/>
          <a:p>
            <a:r>
              <a:rPr lang="en-US" dirty="0">
                <a:latin typeface="Tw Cen MT Condensed" panose="020B0606020104020203" pitchFamily="34" charset="0"/>
              </a:rPr>
              <a:t>24-77 Jobs per Square Mile</a:t>
            </a:r>
          </a:p>
        </p:txBody>
      </p:sp>
      <p:sp>
        <p:nvSpPr>
          <p:cNvPr id="45" name="TextBox 44">
            <a:extLst>
              <a:ext uri="{FF2B5EF4-FFF2-40B4-BE49-F238E27FC236}">
                <a16:creationId xmlns:a16="http://schemas.microsoft.com/office/drawing/2014/main" id="{CD3B50A4-8F58-4D18-B04D-9CB8CC7DBAA9}"/>
              </a:ext>
            </a:extLst>
          </p:cNvPr>
          <p:cNvSpPr txBox="1"/>
          <p:nvPr/>
        </p:nvSpPr>
        <p:spPr>
          <a:xfrm>
            <a:off x="1772887" y="4304521"/>
            <a:ext cx="2262781" cy="369332"/>
          </a:xfrm>
          <a:prstGeom prst="rect">
            <a:avLst/>
          </a:prstGeom>
          <a:noFill/>
        </p:spPr>
        <p:txBody>
          <a:bodyPr wrap="square" rtlCol="0">
            <a:spAutoFit/>
          </a:bodyPr>
          <a:lstStyle/>
          <a:p>
            <a:r>
              <a:rPr lang="en-US" dirty="0">
                <a:latin typeface="Tw Cen MT Condensed" panose="020B0606020104020203" pitchFamily="34" charset="0"/>
              </a:rPr>
              <a:t>78-167 Jobs per Square Mile</a:t>
            </a:r>
          </a:p>
        </p:txBody>
      </p:sp>
      <p:sp>
        <p:nvSpPr>
          <p:cNvPr id="46" name="TextBox 45">
            <a:extLst>
              <a:ext uri="{FF2B5EF4-FFF2-40B4-BE49-F238E27FC236}">
                <a16:creationId xmlns:a16="http://schemas.microsoft.com/office/drawing/2014/main" id="{BC4A5355-E836-4DD6-A4C7-56A2B1FF50CD}"/>
              </a:ext>
            </a:extLst>
          </p:cNvPr>
          <p:cNvSpPr txBox="1"/>
          <p:nvPr/>
        </p:nvSpPr>
        <p:spPr>
          <a:xfrm>
            <a:off x="1772887" y="4633296"/>
            <a:ext cx="2350705" cy="369332"/>
          </a:xfrm>
          <a:prstGeom prst="rect">
            <a:avLst/>
          </a:prstGeom>
          <a:noFill/>
        </p:spPr>
        <p:txBody>
          <a:bodyPr wrap="square" rtlCol="0">
            <a:spAutoFit/>
          </a:bodyPr>
          <a:lstStyle/>
          <a:p>
            <a:r>
              <a:rPr lang="en-US" dirty="0">
                <a:latin typeface="Tw Cen MT Condensed" panose="020B0606020104020203" pitchFamily="34" charset="0"/>
              </a:rPr>
              <a:t>168-293 Jobs per Square Mile</a:t>
            </a:r>
          </a:p>
        </p:txBody>
      </p:sp>
      <p:sp>
        <p:nvSpPr>
          <p:cNvPr id="47" name="TextBox 46">
            <a:extLst>
              <a:ext uri="{FF2B5EF4-FFF2-40B4-BE49-F238E27FC236}">
                <a16:creationId xmlns:a16="http://schemas.microsoft.com/office/drawing/2014/main" id="{EF17B4AD-7A06-4016-AC5C-E82342446032}"/>
              </a:ext>
            </a:extLst>
          </p:cNvPr>
          <p:cNvSpPr txBox="1"/>
          <p:nvPr/>
        </p:nvSpPr>
        <p:spPr>
          <a:xfrm>
            <a:off x="1759694" y="4979113"/>
            <a:ext cx="2363898" cy="369332"/>
          </a:xfrm>
          <a:prstGeom prst="rect">
            <a:avLst/>
          </a:prstGeom>
          <a:noFill/>
        </p:spPr>
        <p:txBody>
          <a:bodyPr wrap="square" rtlCol="0">
            <a:spAutoFit/>
          </a:bodyPr>
          <a:lstStyle/>
          <a:p>
            <a:r>
              <a:rPr lang="en-US" dirty="0">
                <a:latin typeface="Tw Cen MT Condensed" panose="020B0606020104020203" pitchFamily="34" charset="0"/>
              </a:rPr>
              <a:t>294-456 Jobs per Square Mile</a:t>
            </a:r>
          </a:p>
        </p:txBody>
      </p:sp>
      <p:sp>
        <p:nvSpPr>
          <p:cNvPr id="26" name="TextBox 25">
            <a:extLst>
              <a:ext uri="{FF2B5EF4-FFF2-40B4-BE49-F238E27FC236}">
                <a16:creationId xmlns:a16="http://schemas.microsoft.com/office/drawing/2014/main" id="{899B67B7-D3DF-4C05-9AD9-806349574E51}"/>
              </a:ext>
            </a:extLst>
          </p:cNvPr>
          <p:cNvSpPr txBox="1"/>
          <p:nvPr/>
        </p:nvSpPr>
        <p:spPr>
          <a:xfrm>
            <a:off x="9877883" y="1202329"/>
            <a:ext cx="2042972" cy="2554545"/>
          </a:xfrm>
          <a:prstGeom prst="rect">
            <a:avLst/>
          </a:prstGeom>
          <a:noFill/>
        </p:spPr>
        <p:txBody>
          <a:bodyPr wrap="square" rtlCol="0">
            <a:spAutoFit/>
          </a:bodyPr>
          <a:lstStyle/>
          <a:p>
            <a:r>
              <a:rPr lang="en-US" sz="1600" dirty="0">
                <a:latin typeface="Tw Cen MT Condensed" panose="020B0606020104020203" pitchFamily="34" charset="0"/>
              </a:rPr>
              <a:t>This map provides a visualization of where the people who work in Dunwoody call home. </a:t>
            </a:r>
          </a:p>
          <a:p>
            <a:endParaRPr lang="en-US" sz="1600" dirty="0">
              <a:latin typeface="Tw Cen MT Condensed" panose="020B0606020104020203" pitchFamily="34" charset="0"/>
            </a:endParaRPr>
          </a:p>
          <a:p>
            <a:r>
              <a:rPr lang="en-US" sz="1600" dirty="0">
                <a:latin typeface="Tw Cen MT Condensed" panose="020B0606020104020203" pitchFamily="34" charset="0"/>
              </a:rPr>
              <a:t>This map is filtered to show only where people earning greater than $3,333 per month (roughly $40,000 annually) live.</a:t>
            </a:r>
          </a:p>
        </p:txBody>
      </p:sp>
      <p:pic>
        <p:nvPicPr>
          <p:cNvPr id="8" name="Picture 7">
            <a:extLst>
              <a:ext uri="{FF2B5EF4-FFF2-40B4-BE49-F238E27FC236}">
                <a16:creationId xmlns:a16="http://schemas.microsoft.com/office/drawing/2014/main" id="{443A5360-8AFB-4205-8C24-7F46344BB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660" y="1021181"/>
            <a:ext cx="5287108" cy="4740166"/>
          </a:xfrm>
          <a:prstGeom prst="rect">
            <a:avLst/>
          </a:prstGeom>
        </p:spPr>
      </p:pic>
    </p:spTree>
    <p:extLst>
      <p:ext uri="{BB962C8B-B14F-4D97-AF65-F5344CB8AC3E}">
        <p14:creationId xmlns:p14="http://schemas.microsoft.com/office/powerpoint/2010/main" val="3593212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6350712" cy="769441"/>
          </a:xfrm>
          <a:prstGeom prst="rect">
            <a:avLst/>
          </a:prstGeom>
          <a:noFill/>
        </p:spPr>
        <p:txBody>
          <a:bodyPr wrap="square" rtlCol="0">
            <a:spAutoFit/>
          </a:bodyPr>
          <a:lstStyle/>
          <a:p>
            <a:r>
              <a:rPr lang="en-US" sz="4400" dirty="0">
                <a:latin typeface="Tw Cen MT Condensed" panose="020B0606020104020203" pitchFamily="34" charset="0"/>
              </a:rPr>
              <a:t>WHERE DUNWOODY WORKERS LIVE</a:t>
            </a:r>
          </a:p>
        </p:txBody>
      </p:sp>
      <p:sp>
        <p:nvSpPr>
          <p:cNvPr id="5" name="Rectangle 4"/>
          <p:cNvSpPr/>
          <p:nvPr/>
        </p:nvSpPr>
        <p:spPr>
          <a:xfrm>
            <a:off x="7227277" y="355369"/>
            <a:ext cx="4517913"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96288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Census on the Map, 2017</a:t>
            </a:r>
          </a:p>
        </p:txBody>
      </p:sp>
      <p:sp>
        <p:nvSpPr>
          <p:cNvPr id="30" name="Content Placeholder 12">
            <a:extLst>
              <a:ext uri="{FF2B5EF4-FFF2-40B4-BE49-F238E27FC236}">
                <a16:creationId xmlns:a16="http://schemas.microsoft.com/office/drawing/2014/main" id="{27EEE82F-5A75-4F2F-B5D2-66AF4A8AED88}"/>
              </a:ext>
            </a:extLst>
          </p:cNvPr>
          <p:cNvSpPr>
            <a:spLocks noGrp="1"/>
          </p:cNvSpPr>
          <p:nvPr>
            <p:ph idx="1"/>
          </p:nvPr>
        </p:nvSpPr>
        <p:spPr>
          <a:xfrm>
            <a:off x="604493" y="1596522"/>
            <a:ext cx="3667037" cy="3777855"/>
          </a:xfrm>
          <a:solidFill>
            <a:schemeClr val="bg1"/>
          </a:solidFill>
          <a:ln>
            <a:noFill/>
          </a:ln>
        </p:spPr>
        <p:txBody>
          <a:bodyPr>
            <a:normAutofit/>
          </a:bodyPr>
          <a:lstStyle/>
          <a:p>
            <a:pPr marL="0" indent="0" algn="ctr">
              <a:buNone/>
            </a:pPr>
            <a:r>
              <a:rPr lang="en-US" sz="2400" dirty="0">
                <a:latin typeface="Tw Cen MT Condensed" panose="020B0606020104020203" pitchFamily="34" charset="0"/>
              </a:rPr>
              <a:t>LEGEND</a:t>
            </a: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sp>
        <p:nvSpPr>
          <p:cNvPr id="29" name="Rectangle 28">
            <a:extLst>
              <a:ext uri="{FF2B5EF4-FFF2-40B4-BE49-F238E27FC236}">
                <a16:creationId xmlns:a16="http://schemas.microsoft.com/office/drawing/2014/main" id="{4138522B-7B36-4F54-A5B9-A452EE037435}"/>
              </a:ext>
            </a:extLst>
          </p:cNvPr>
          <p:cNvSpPr/>
          <p:nvPr/>
        </p:nvSpPr>
        <p:spPr>
          <a:xfrm>
            <a:off x="961994" y="2268415"/>
            <a:ext cx="439269" cy="2725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F8A219-494A-4447-B147-91062DDBA8A6}"/>
              </a:ext>
            </a:extLst>
          </p:cNvPr>
          <p:cNvSpPr txBox="1"/>
          <p:nvPr/>
        </p:nvSpPr>
        <p:spPr>
          <a:xfrm>
            <a:off x="1808061" y="2220030"/>
            <a:ext cx="1881554" cy="369332"/>
          </a:xfrm>
          <a:prstGeom prst="rect">
            <a:avLst/>
          </a:prstGeom>
          <a:noFill/>
        </p:spPr>
        <p:txBody>
          <a:bodyPr wrap="square" rtlCol="0">
            <a:spAutoFit/>
          </a:bodyPr>
          <a:lstStyle/>
          <a:p>
            <a:r>
              <a:rPr lang="en-US" dirty="0">
                <a:latin typeface="Tw Cen MT Condensed" panose="020B0606020104020203" pitchFamily="34" charset="0"/>
              </a:rPr>
              <a:t>Dunwoody City Limits</a:t>
            </a:r>
          </a:p>
        </p:txBody>
      </p:sp>
      <p:cxnSp>
        <p:nvCxnSpPr>
          <p:cNvPr id="33" name="Connector: Elbow 32">
            <a:extLst>
              <a:ext uri="{FF2B5EF4-FFF2-40B4-BE49-F238E27FC236}">
                <a16:creationId xmlns:a16="http://schemas.microsoft.com/office/drawing/2014/main" id="{61494EED-DD79-441B-A235-1CC8ACDA309D}"/>
              </a:ext>
            </a:extLst>
          </p:cNvPr>
          <p:cNvCxnSpPr>
            <a:cxnSpLocks/>
          </p:cNvCxnSpPr>
          <p:nvPr/>
        </p:nvCxnSpPr>
        <p:spPr>
          <a:xfrm>
            <a:off x="991747" y="3094610"/>
            <a:ext cx="446330" cy="258713"/>
          </a:xfrm>
          <a:prstGeom prst="bentConnector3">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9EDB9DD-C2B3-4A71-9D75-821844AFDA7C}"/>
              </a:ext>
            </a:extLst>
          </p:cNvPr>
          <p:cNvSpPr txBox="1"/>
          <p:nvPr/>
        </p:nvSpPr>
        <p:spPr>
          <a:xfrm>
            <a:off x="1808061" y="3037838"/>
            <a:ext cx="1881554" cy="369332"/>
          </a:xfrm>
          <a:prstGeom prst="rect">
            <a:avLst/>
          </a:prstGeom>
          <a:noFill/>
        </p:spPr>
        <p:txBody>
          <a:bodyPr wrap="square" rtlCol="0">
            <a:spAutoFit/>
          </a:bodyPr>
          <a:lstStyle/>
          <a:p>
            <a:r>
              <a:rPr lang="en-US" dirty="0">
                <a:latin typeface="Tw Cen MT Condensed" panose="020B0606020104020203" pitchFamily="34" charset="0"/>
              </a:rPr>
              <a:t>Expressways</a:t>
            </a:r>
          </a:p>
        </p:txBody>
      </p:sp>
      <p:sp>
        <p:nvSpPr>
          <p:cNvPr id="36" name="Rectangle 35">
            <a:extLst>
              <a:ext uri="{FF2B5EF4-FFF2-40B4-BE49-F238E27FC236}">
                <a16:creationId xmlns:a16="http://schemas.microsoft.com/office/drawing/2014/main" id="{5E80DF1C-0E71-48E6-8C01-49F65C97B4ED}"/>
              </a:ext>
            </a:extLst>
          </p:cNvPr>
          <p:cNvSpPr/>
          <p:nvPr/>
        </p:nvSpPr>
        <p:spPr>
          <a:xfrm>
            <a:off x="969055" y="2655311"/>
            <a:ext cx="439269" cy="272562"/>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51A46B2-95AE-4C46-9E0B-C93FEAF30713}"/>
              </a:ext>
            </a:extLst>
          </p:cNvPr>
          <p:cNvSpPr txBox="1"/>
          <p:nvPr/>
        </p:nvSpPr>
        <p:spPr>
          <a:xfrm>
            <a:off x="1808061" y="2628934"/>
            <a:ext cx="1881554" cy="369332"/>
          </a:xfrm>
          <a:prstGeom prst="rect">
            <a:avLst/>
          </a:prstGeom>
          <a:noFill/>
        </p:spPr>
        <p:txBody>
          <a:bodyPr wrap="square" rtlCol="0">
            <a:spAutoFit/>
          </a:bodyPr>
          <a:lstStyle/>
          <a:p>
            <a:r>
              <a:rPr lang="en-US" dirty="0">
                <a:latin typeface="Tw Cen MT Condensed" panose="020B0606020104020203" pitchFamily="34" charset="0"/>
              </a:rPr>
              <a:t>County Boundaries</a:t>
            </a:r>
          </a:p>
        </p:txBody>
      </p:sp>
      <p:sp>
        <p:nvSpPr>
          <p:cNvPr id="34" name="Rectangle 33">
            <a:extLst>
              <a:ext uri="{FF2B5EF4-FFF2-40B4-BE49-F238E27FC236}">
                <a16:creationId xmlns:a16="http://schemas.microsoft.com/office/drawing/2014/main" id="{16990461-EBAB-49DE-B824-F785E2681ABA}"/>
              </a:ext>
            </a:extLst>
          </p:cNvPr>
          <p:cNvSpPr/>
          <p:nvPr/>
        </p:nvSpPr>
        <p:spPr>
          <a:xfrm>
            <a:off x="1040487" y="3679500"/>
            <a:ext cx="296409" cy="272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9FE956-D60A-43C0-BF8C-30EE2E64D8F2}"/>
              </a:ext>
            </a:extLst>
          </p:cNvPr>
          <p:cNvSpPr/>
          <p:nvPr/>
        </p:nvSpPr>
        <p:spPr>
          <a:xfrm>
            <a:off x="1040486" y="4015292"/>
            <a:ext cx="296409" cy="27256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EEB91-B4CE-4249-9DE3-7026D12ECD93}"/>
              </a:ext>
            </a:extLst>
          </p:cNvPr>
          <p:cNvSpPr/>
          <p:nvPr/>
        </p:nvSpPr>
        <p:spPr>
          <a:xfrm>
            <a:off x="1033425" y="4351084"/>
            <a:ext cx="296409" cy="272562"/>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7AAAF-D28B-4EF9-A4D2-A960E7BC178C}"/>
              </a:ext>
            </a:extLst>
          </p:cNvPr>
          <p:cNvSpPr/>
          <p:nvPr/>
        </p:nvSpPr>
        <p:spPr>
          <a:xfrm>
            <a:off x="1040950" y="4686876"/>
            <a:ext cx="296409" cy="272562"/>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3274EA-DC0F-47C2-AEC7-BC844771BA63}"/>
              </a:ext>
            </a:extLst>
          </p:cNvPr>
          <p:cNvSpPr/>
          <p:nvPr/>
        </p:nvSpPr>
        <p:spPr>
          <a:xfrm>
            <a:off x="1033889" y="5022701"/>
            <a:ext cx="296409" cy="272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A791AD-0AC5-41A7-A320-916A4AD8C6DB}"/>
              </a:ext>
            </a:extLst>
          </p:cNvPr>
          <p:cNvSpPr txBox="1"/>
          <p:nvPr/>
        </p:nvSpPr>
        <p:spPr>
          <a:xfrm>
            <a:off x="1772890" y="3631115"/>
            <a:ext cx="2042972" cy="369332"/>
          </a:xfrm>
          <a:prstGeom prst="rect">
            <a:avLst/>
          </a:prstGeom>
          <a:noFill/>
        </p:spPr>
        <p:txBody>
          <a:bodyPr wrap="square" rtlCol="0">
            <a:spAutoFit/>
          </a:bodyPr>
          <a:lstStyle/>
          <a:p>
            <a:r>
              <a:rPr lang="en-US" dirty="0">
                <a:latin typeface="Tw Cen MT Condensed" panose="020B0606020104020203" pitchFamily="34" charset="0"/>
              </a:rPr>
              <a:t>5-9 Jobs per Square Mile</a:t>
            </a:r>
          </a:p>
        </p:txBody>
      </p:sp>
      <p:sp>
        <p:nvSpPr>
          <p:cNvPr id="44" name="TextBox 43">
            <a:extLst>
              <a:ext uri="{FF2B5EF4-FFF2-40B4-BE49-F238E27FC236}">
                <a16:creationId xmlns:a16="http://schemas.microsoft.com/office/drawing/2014/main" id="{7186B3F3-9010-4AFA-846B-75CF05474AC0}"/>
              </a:ext>
            </a:extLst>
          </p:cNvPr>
          <p:cNvSpPr txBox="1"/>
          <p:nvPr/>
        </p:nvSpPr>
        <p:spPr>
          <a:xfrm>
            <a:off x="1772888" y="3966907"/>
            <a:ext cx="2174858" cy="369332"/>
          </a:xfrm>
          <a:prstGeom prst="rect">
            <a:avLst/>
          </a:prstGeom>
          <a:noFill/>
        </p:spPr>
        <p:txBody>
          <a:bodyPr wrap="square" rtlCol="0">
            <a:spAutoFit/>
          </a:bodyPr>
          <a:lstStyle/>
          <a:p>
            <a:r>
              <a:rPr lang="en-US" dirty="0">
                <a:latin typeface="Tw Cen MT Condensed" panose="020B0606020104020203" pitchFamily="34" charset="0"/>
              </a:rPr>
              <a:t>10-24 Jobs per Square Mile</a:t>
            </a:r>
          </a:p>
        </p:txBody>
      </p:sp>
      <p:sp>
        <p:nvSpPr>
          <p:cNvPr id="45" name="TextBox 44">
            <a:extLst>
              <a:ext uri="{FF2B5EF4-FFF2-40B4-BE49-F238E27FC236}">
                <a16:creationId xmlns:a16="http://schemas.microsoft.com/office/drawing/2014/main" id="{CD3B50A4-8F58-4D18-B04D-9CB8CC7DBAA9}"/>
              </a:ext>
            </a:extLst>
          </p:cNvPr>
          <p:cNvSpPr txBox="1"/>
          <p:nvPr/>
        </p:nvSpPr>
        <p:spPr>
          <a:xfrm>
            <a:off x="1772887" y="4304521"/>
            <a:ext cx="2262781" cy="369332"/>
          </a:xfrm>
          <a:prstGeom prst="rect">
            <a:avLst/>
          </a:prstGeom>
          <a:noFill/>
        </p:spPr>
        <p:txBody>
          <a:bodyPr wrap="square" rtlCol="0">
            <a:spAutoFit/>
          </a:bodyPr>
          <a:lstStyle/>
          <a:p>
            <a:r>
              <a:rPr lang="en-US" dirty="0">
                <a:latin typeface="Tw Cen MT Condensed" panose="020B0606020104020203" pitchFamily="34" charset="0"/>
              </a:rPr>
              <a:t>25-48 Jobs per Square Mile</a:t>
            </a:r>
          </a:p>
        </p:txBody>
      </p:sp>
      <p:sp>
        <p:nvSpPr>
          <p:cNvPr id="46" name="TextBox 45">
            <a:extLst>
              <a:ext uri="{FF2B5EF4-FFF2-40B4-BE49-F238E27FC236}">
                <a16:creationId xmlns:a16="http://schemas.microsoft.com/office/drawing/2014/main" id="{BC4A5355-E836-4DD6-A4C7-56A2B1FF50CD}"/>
              </a:ext>
            </a:extLst>
          </p:cNvPr>
          <p:cNvSpPr txBox="1"/>
          <p:nvPr/>
        </p:nvSpPr>
        <p:spPr>
          <a:xfrm>
            <a:off x="1772887" y="4633296"/>
            <a:ext cx="2350705" cy="369332"/>
          </a:xfrm>
          <a:prstGeom prst="rect">
            <a:avLst/>
          </a:prstGeom>
          <a:noFill/>
        </p:spPr>
        <p:txBody>
          <a:bodyPr wrap="square" rtlCol="0">
            <a:spAutoFit/>
          </a:bodyPr>
          <a:lstStyle/>
          <a:p>
            <a:r>
              <a:rPr lang="en-US" dirty="0">
                <a:latin typeface="Tw Cen MT Condensed" panose="020B0606020104020203" pitchFamily="34" charset="0"/>
              </a:rPr>
              <a:t>48-81 Jobs per Square Mile</a:t>
            </a:r>
          </a:p>
        </p:txBody>
      </p:sp>
      <p:sp>
        <p:nvSpPr>
          <p:cNvPr id="47" name="TextBox 46">
            <a:extLst>
              <a:ext uri="{FF2B5EF4-FFF2-40B4-BE49-F238E27FC236}">
                <a16:creationId xmlns:a16="http://schemas.microsoft.com/office/drawing/2014/main" id="{EF17B4AD-7A06-4016-AC5C-E82342446032}"/>
              </a:ext>
            </a:extLst>
          </p:cNvPr>
          <p:cNvSpPr txBox="1"/>
          <p:nvPr/>
        </p:nvSpPr>
        <p:spPr>
          <a:xfrm>
            <a:off x="1759694" y="4979113"/>
            <a:ext cx="2363898" cy="369332"/>
          </a:xfrm>
          <a:prstGeom prst="rect">
            <a:avLst/>
          </a:prstGeom>
          <a:noFill/>
        </p:spPr>
        <p:txBody>
          <a:bodyPr wrap="square" rtlCol="0">
            <a:spAutoFit/>
          </a:bodyPr>
          <a:lstStyle/>
          <a:p>
            <a:r>
              <a:rPr lang="en-US" dirty="0">
                <a:latin typeface="Tw Cen MT Condensed" panose="020B0606020104020203" pitchFamily="34" charset="0"/>
              </a:rPr>
              <a:t>82-125 Jobs per Square Mile</a:t>
            </a:r>
          </a:p>
        </p:txBody>
      </p:sp>
      <p:sp>
        <p:nvSpPr>
          <p:cNvPr id="26" name="TextBox 25">
            <a:extLst>
              <a:ext uri="{FF2B5EF4-FFF2-40B4-BE49-F238E27FC236}">
                <a16:creationId xmlns:a16="http://schemas.microsoft.com/office/drawing/2014/main" id="{899B67B7-D3DF-4C05-9AD9-806349574E51}"/>
              </a:ext>
            </a:extLst>
          </p:cNvPr>
          <p:cNvSpPr txBox="1"/>
          <p:nvPr/>
        </p:nvSpPr>
        <p:spPr>
          <a:xfrm>
            <a:off x="9877883" y="1202329"/>
            <a:ext cx="2042972" cy="2554545"/>
          </a:xfrm>
          <a:prstGeom prst="rect">
            <a:avLst/>
          </a:prstGeom>
          <a:noFill/>
        </p:spPr>
        <p:txBody>
          <a:bodyPr wrap="square" rtlCol="0">
            <a:spAutoFit/>
          </a:bodyPr>
          <a:lstStyle/>
          <a:p>
            <a:r>
              <a:rPr lang="en-US" sz="1600" dirty="0">
                <a:latin typeface="Tw Cen MT Condensed" panose="020B0606020104020203" pitchFamily="34" charset="0"/>
              </a:rPr>
              <a:t>This map provides a visualization of where the people who work in Dunwoody call home. </a:t>
            </a:r>
          </a:p>
          <a:p>
            <a:endParaRPr lang="en-US" sz="1600" dirty="0">
              <a:latin typeface="Tw Cen MT Condensed" panose="020B0606020104020203" pitchFamily="34" charset="0"/>
            </a:endParaRPr>
          </a:p>
          <a:p>
            <a:r>
              <a:rPr lang="en-US" sz="1600" dirty="0">
                <a:latin typeface="Tw Cen MT Condensed" panose="020B0606020104020203" pitchFamily="34" charset="0"/>
              </a:rPr>
              <a:t>This map is filtered to show only where people earning between $1,251 and $3,333 monthly (between $15,000 and $40,000 annually) live. </a:t>
            </a:r>
          </a:p>
        </p:txBody>
      </p:sp>
      <p:pic>
        <p:nvPicPr>
          <p:cNvPr id="3" name="Picture 2">
            <a:extLst>
              <a:ext uri="{FF2B5EF4-FFF2-40B4-BE49-F238E27FC236}">
                <a16:creationId xmlns:a16="http://schemas.microsoft.com/office/drawing/2014/main" id="{F989FD9B-1411-4AF7-B334-900CB2474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31" y="995570"/>
            <a:ext cx="5372860" cy="4821598"/>
          </a:xfrm>
          <a:prstGeom prst="rect">
            <a:avLst/>
          </a:prstGeom>
        </p:spPr>
      </p:pic>
    </p:spTree>
    <p:extLst>
      <p:ext uri="{BB962C8B-B14F-4D97-AF65-F5344CB8AC3E}">
        <p14:creationId xmlns:p14="http://schemas.microsoft.com/office/powerpoint/2010/main" val="282710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sotx.org/donate/plannedgiving_icon_car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271" y="5234940"/>
            <a:ext cx="1859584" cy="10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480" y="152489"/>
            <a:ext cx="6350712" cy="769441"/>
          </a:xfrm>
          <a:prstGeom prst="rect">
            <a:avLst/>
          </a:prstGeom>
          <a:noFill/>
        </p:spPr>
        <p:txBody>
          <a:bodyPr wrap="square" rtlCol="0">
            <a:spAutoFit/>
          </a:bodyPr>
          <a:lstStyle/>
          <a:p>
            <a:r>
              <a:rPr lang="en-US" sz="4400" dirty="0">
                <a:latin typeface="Tw Cen MT Condensed" panose="020B0606020104020203" pitchFamily="34" charset="0"/>
              </a:rPr>
              <a:t>WHERE DUNWOODY WORKERS LIVE</a:t>
            </a:r>
          </a:p>
        </p:txBody>
      </p:sp>
      <p:sp>
        <p:nvSpPr>
          <p:cNvPr id="5" name="Rectangle 4"/>
          <p:cNvSpPr/>
          <p:nvPr/>
        </p:nvSpPr>
        <p:spPr>
          <a:xfrm>
            <a:off x="7227277" y="355369"/>
            <a:ext cx="4517913"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355369"/>
            <a:ext cx="96288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174477"/>
            <a:ext cx="11277599" cy="36368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0715ABB5-559E-49A8-9C05-6A1DCB005EC6}"/>
              </a:ext>
            </a:extLst>
          </p:cNvPr>
          <p:cNvSpPr/>
          <p:nvPr/>
        </p:nvSpPr>
        <p:spPr>
          <a:xfrm>
            <a:off x="7921200" y="5959502"/>
            <a:ext cx="2253741" cy="261610"/>
          </a:xfrm>
          <a:prstGeom prst="rect">
            <a:avLst/>
          </a:prstGeom>
        </p:spPr>
        <p:txBody>
          <a:bodyPr wrap="square">
            <a:spAutoFit/>
          </a:bodyPr>
          <a:lstStyle/>
          <a:p>
            <a:pPr algn="r"/>
            <a:r>
              <a:rPr lang="en-US" sz="1050" dirty="0">
                <a:latin typeface="Tw Cen MT Condensed" panose="020B0606020104020203" pitchFamily="34" charset="0"/>
              </a:rPr>
              <a:t>Data Source: Census on the Map, 2017</a:t>
            </a:r>
          </a:p>
        </p:txBody>
      </p:sp>
      <p:sp>
        <p:nvSpPr>
          <p:cNvPr id="30" name="Content Placeholder 12">
            <a:extLst>
              <a:ext uri="{FF2B5EF4-FFF2-40B4-BE49-F238E27FC236}">
                <a16:creationId xmlns:a16="http://schemas.microsoft.com/office/drawing/2014/main" id="{27EEE82F-5A75-4F2F-B5D2-66AF4A8AED88}"/>
              </a:ext>
            </a:extLst>
          </p:cNvPr>
          <p:cNvSpPr>
            <a:spLocks noGrp="1"/>
          </p:cNvSpPr>
          <p:nvPr>
            <p:ph idx="1"/>
          </p:nvPr>
        </p:nvSpPr>
        <p:spPr>
          <a:xfrm>
            <a:off x="604493" y="1596522"/>
            <a:ext cx="3667037" cy="3777855"/>
          </a:xfrm>
          <a:solidFill>
            <a:schemeClr val="bg1"/>
          </a:solidFill>
          <a:ln>
            <a:noFill/>
          </a:ln>
        </p:spPr>
        <p:txBody>
          <a:bodyPr>
            <a:normAutofit/>
          </a:bodyPr>
          <a:lstStyle/>
          <a:p>
            <a:pPr marL="0" indent="0" algn="ctr">
              <a:buNone/>
            </a:pPr>
            <a:r>
              <a:rPr lang="en-US" sz="2400" dirty="0">
                <a:latin typeface="Tw Cen MT Condensed" panose="020B0606020104020203" pitchFamily="34" charset="0"/>
              </a:rPr>
              <a:t>LEGEND</a:t>
            </a: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sp>
        <p:nvSpPr>
          <p:cNvPr id="29" name="Rectangle 28">
            <a:extLst>
              <a:ext uri="{FF2B5EF4-FFF2-40B4-BE49-F238E27FC236}">
                <a16:creationId xmlns:a16="http://schemas.microsoft.com/office/drawing/2014/main" id="{4138522B-7B36-4F54-A5B9-A452EE037435}"/>
              </a:ext>
            </a:extLst>
          </p:cNvPr>
          <p:cNvSpPr/>
          <p:nvPr/>
        </p:nvSpPr>
        <p:spPr>
          <a:xfrm>
            <a:off x="961994" y="2268415"/>
            <a:ext cx="439269" cy="2725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F8A219-494A-4447-B147-91062DDBA8A6}"/>
              </a:ext>
            </a:extLst>
          </p:cNvPr>
          <p:cNvSpPr txBox="1"/>
          <p:nvPr/>
        </p:nvSpPr>
        <p:spPr>
          <a:xfrm>
            <a:off x="1808061" y="2220030"/>
            <a:ext cx="1881554" cy="369332"/>
          </a:xfrm>
          <a:prstGeom prst="rect">
            <a:avLst/>
          </a:prstGeom>
          <a:noFill/>
        </p:spPr>
        <p:txBody>
          <a:bodyPr wrap="square" rtlCol="0">
            <a:spAutoFit/>
          </a:bodyPr>
          <a:lstStyle/>
          <a:p>
            <a:r>
              <a:rPr lang="en-US" dirty="0">
                <a:latin typeface="Tw Cen MT Condensed" panose="020B0606020104020203" pitchFamily="34" charset="0"/>
              </a:rPr>
              <a:t>Dunwoody City Limits</a:t>
            </a:r>
          </a:p>
        </p:txBody>
      </p:sp>
      <p:cxnSp>
        <p:nvCxnSpPr>
          <p:cNvPr id="33" name="Connector: Elbow 32">
            <a:extLst>
              <a:ext uri="{FF2B5EF4-FFF2-40B4-BE49-F238E27FC236}">
                <a16:creationId xmlns:a16="http://schemas.microsoft.com/office/drawing/2014/main" id="{61494EED-DD79-441B-A235-1CC8ACDA309D}"/>
              </a:ext>
            </a:extLst>
          </p:cNvPr>
          <p:cNvCxnSpPr>
            <a:cxnSpLocks/>
          </p:cNvCxnSpPr>
          <p:nvPr/>
        </p:nvCxnSpPr>
        <p:spPr>
          <a:xfrm>
            <a:off x="991747" y="3094610"/>
            <a:ext cx="446330" cy="258713"/>
          </a:xfrm>
          <a:prstGeom prst="bentConnector3">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9EDB9DD-C2B3-4A71-9D75-821844AFDA7C}"/>
              </a:ext>
            </a:extLst>
          </p:cNvPr>
          <p:cNvSpPr txBox="1"/>
          <p:nvPr/>
        </p:nvSpPr>
        <p:spPr>
          <a:xfrm>
            <a:off x="1808061" y="3037838"/>
            <a:ext cx="1881554" cy="369332"/>
          </a:xfrm>
          <a:prstGeom prst="rect">
            <a:avLst/>
          </a:prstGeom>
          <a:noFill/>
        </p:spPr>
        <p:txBody>
          <a:bodyPr wrap="square" rtlCol="0">
            <a:spAutoFit/>
          </a:bodyPr>
          <a:lstStyle/>
          <a:p>
            <a:r>
              <a:rPr lang="en-US" dirty="0">
                <a:latin typeface="Tw Cen MT Condensed" panose="020B0606020104020203" pitchFamily="34" charset="0"/>
              </a:rPr>
              <a:t>Expressways</a:t>
            </a:r>
          </a:p>
        </p:txBody>
      </p:sp>
      <p:sp>
        <p:nvSpPr>
          <p:cNvPr id="36" name="Rectangle 35">
            <a:extLst>
              <a:ext uri="{FF2B5EF4-FFF2-40B4-BE49-F238E27FC236}">
                <a16:creationId xmlns:a16="http://schemas.microsoft.com/office/drawing/2014/main" id="{5E80DF1C-0E71-48E6-8C01-49F65C97B4ED}"/>
              </a:ext>
            </a:extLst>
          </p:cNvPr>
          <p:cNvSpPr/>
          <p:nvPr/>
        </p:nvSpPr>
        <p:spPr>
          <a:xfrm>
            <a:off x="969055" y="2655311"/>
            <a:ext cx="439269" cy="272562"/>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51A46B2-95AE-4C46-9E0B-C93FEAF30713}"/>
              </a:ext>
            </a:extLst>
          </p:cNvPr>
          <p:cNvSpPr txBox="1"/>
          <p:nvPr/>
        </p:nvSpPr>
        <p:spPr>
          <a:xfrm>
            <a:off x="1808061" y="2628934"/>
            <a:ext cx="1881554" cy="369332"/>
          </a:xfrm>
          <a:prstGeom prst="rect">
            <a:avLst/>
          </a:prstGeom>
          <a:noFill/>
        </p:spPr>
        <p:txBody>
          <a:bodyPr wrap="square" rtlCol="0">
            <a:spAutoFit/>
          </a:bodyPr>
          <a:lstStyle/>
          <a:p>
            <a:r>
              <a:rPr lang="en-US" dirty="0">
                <a:latin typeface="Tw Cen MT Condensed" panose="020B0606020104020203" pitchFamily="34" charset="0"/>
              </a:rPr>
              <a:t>County Boundaries</a:t>
            </a:r>
          </a:p>
        </p:txBody>
      </p:sp>
      <p:sp>
        <p:nvSpPr>
          <p:cNvPr id="34" name="Rectangle 33">
            <a:extLst>
              <a:ext uri="{FF2B5EF4-FFF2-40B4-BE49-F238E27FC236}">
                <a16:creationId xmlns:a16="http://schemas.microsoft.com/office/drawing/2014/main" id="{16990461-EBAB-49DE-B824-F785E2681ABA}"/>
              </a:ext>
            </a:extLst>
          </p:cNvPr>
          <p:cNvSpPr/>
          <p:nvPr/>
        </p:nvSpPr>
        <p:spPr>
          <a:xfrm>
            <a:off x="1040487" y="3679500"/>
            <a:ext cx="296409" cy="272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9FE956-D60A-43C0-BF8C-30EE2E64D8F2}"/>
              </a:ext>
            </a:extLst>
          </p:cNvPr>
          <p:cNvSpPr/>
          <p:nvPr/>
        </p:nvSpPr>
        <p:spPr>
          <a:xfrm>
            <a:off x="1040486" y="4015292"/>
            <a:ext cx="296409" cy="27256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EEB91-B4CE-4249-9DE3-7026D12ECD93}"/>
              </a:ext>
            </a:extLst>
          </p:cNvPr>
          <p:cNvSpPr/>
          <p:nvPr/>
        </p:nvSpPr>
        <p:spPr>
          <a:xfrm>
            <a:off x="1033425" y="4351084"/>
            <a:ext cx="296409" cy="272562"/>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7AAAF-D28B-4EF9-A4D2-A960E7BC178C}"/>
              </a:ext>
            </a:extLst>
          </p:cNvPr>
          <p:cNvSpPr/>
          <p:nvPr/>
        </p:nvSpPr>
        <p:spPr>
          <a:xfrm>
            <a:off x="1040950" y="4686876"/>
            <a:ext cx="296409" cy="272562"/>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3274EA-DC0F-47C2-AEC7-BC844771BA63}"/>
              </a:ext>
            </a:extLst>
          </p:cNvPr>
          <p:cNvSpPr/>
          <p:nvPr/>
        </p:nvSpPr>
        <p:spPr>
          <a:xfrm>
            <a:off x="1033889" y="5022701"/>
            <a:ext cx="296409" cy="272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A791AD-0AC5-41A7-A320-916A4AD8C6DB}"/>
              </a:ext>
            </a:extLst>
          </p:cNvPr>
          <p:cNvSpPr txBox="1"/>
          <p:nvPr/>
        </p:nvSpPr>
        <p:spPr>
          <a:xfrm>
            <a:off x="1772890" y="3631115"/>
            <a:ext cx="2042972" cy="369332"/>
          </a:xfrm>
          <a:prstGeom prst="rect">
            <a:avLst/>
          </a:prstGeom>
          <a:noFill/>
        </p:spPr>
        <p:txBody>
          <a:bodyPr wrap="square" rtlCol="0">
            <a:spAutoFit/>
          </a:bodyPr>
          <a:lstStyle/>
          <a:p>
            <a:r>
              <a:rPr lang="en-US" dirty="0">
                <a:latin typeface="Tw Cen MT Condensed" panose="020B0606020104020203" pitchFamily="34" charset="0"/>
              </a:rPr>
              <a:t>5-7 Jobs per Square Mile</a:t>
            </a:r>
          </a:p>
        </p:txBody>
      </p:sp>
      <p:sp>
        <p:nvSpPr>
          <p:cNvPr id="44" name="TextBox 43">
            <a:extLst>
              <a:ext uri="{FF2B5EF4-FFF2-40B4-BE49-F238E27FC236}">
                <a16:creationId xmlns:a16="http://schemas.microsoft.com/office/drawing/2014/main" id="{7186B3F3-9010-4AFA-846B-75CF05474AC0}"/>
              </a:ext>
            </a:extLst>
          </p:cNvPr>
          <p:cNvSpPr txBox="1"/>
          <p:nvPr/>
        </p:nvSpPr>
        <p:spPr>
          <a:xfrm>
            <a:off x="1772888" y="3966907"/>
            <a:ext cx="2174858" cy="369332"/>
          </a:xfrm>
          <a:prstGeom prst="rect">
            <a:avLst/>
          </a:prstGeom>
          <a:noFill/>
        </p:spPr>
        <p:txBody>
          <a:bodyPr wrap="square" rtlCol="0">
            <a:spAutoFit/>
          </a:bodyPr>
          <a:lstStyle/>
          <a:p>
            <a:r>
              <a:rPr lang="en-US" dirty="0">
                <a:latin typeface="Tw Cen MT Condensed" panose="020B0606020104020203" pitchFamily="34" charset="0"/>
              </a:rPr>
              <a:t>8-15 Jobs per Square Mile</a:t>
            </a:r>
          </a:p>
        </p:txBody>
      </p:sp>
      <p:sp>
        <p:nvSpPr>
          <p:cNvPr id="45" name="TextBox 44">
            <a:extLst>
              <a:ext uri="{FF2B5EF4-FFF2-40B4-BE49-F238E27FC236}">
                <a16:creationId xmlns:a16="http://schemas.microsoft.com/office/drawing/2014/main" id="{CD3B50A4-8F58-4D18-B04D-9CB8CC7DBAA9}"/>
              </a:ext>
            </a:extLst>
          </p:cNvPr>
          <p:cNvSpPr txBox="1"/>
          <p:nvPr/>
        </p:nvSpPr>
        <p:spPr>
          <a:xfrm>
            <a:off x="1772887" y="4304521"/>
            <a:ext cx="2262781" cy="369332"/>
          </a:xfrm>
          <a:prstGeom prst="rect">
            <a:avLst/>
          </a:prstGeom>
          <a:noFill/>
        </p:spPr>
        <p:txBody>
          <a:bodyPr wrap="square" rtlCol="0">
            <a:spAutoFit/>
          </a:bodyPr>
          <a:lstStyle/>
          <a:p>
            <a:r>
              <a:rPr lang="en-US" dirty="0">
                <a:latin typeface="Tw Cen MT Condensed" panose="020B0606020104020203" pitchFamily="34" charset="0"/>
              </a:rPr>
              <a:t>16-27 Jobs per Square Mile</a:t>
            </a:r>
          </a:p>
        </p:txBody>
      </p:sp>
      <p:sp>
        <p:nvSpPr>
          <p:cNvPr id="46" name="TextBox 45">
            <a:extLst>
              <a:ext uri="{FF2B5EF4-FFF2-40B4-BE49-F238E27FC236}">
                <a16:creationId xmlns:a16="http://schemas.microsoft.com/office/drawing/2014/main" id="{BC4A5355-E836-4DD6-A4C7-56A2B1FF50CD}"/>
              </a:ext>
            </a:extLst>
          </p:cNvPr>
          <p:cNvSpPr txBox="1"/>
          <p:nvPr/>
        </p:nvSpPr>
        <p:spPr>
          <a:xfrm>
            <a:off x="1773816" y="4633296"/>
            <a:ext cx="2350705" cy="369332"/>
          </a:xfrm>
          <a:prstGeom prst="rect">
            <a:avLst/>
          </a:prstGeom>
          <a:noFill/>
        </p:spPr>
        <p:txBody>
          <a:bodyPr wrap="square" rtlCol="0">
            <a:spAutoFit/>
          </a:bodyPr>
          <a:lstStyle/>
          <a:p>
            <a:r>
              <a:rPr lang="en-US" dirty="0">
                <a:latin typeface="Tw Cen MT Condensed" panose="020B0606020104020203" pitchFamily="34" charset="0"/>
              </a:rPr>
              <a:t>28-45 Jobs per Square Mile</a:t>
            </a:r>
          </a:p>
        </p:txBody>
      </p:sp>
      <p:sp>
        <p:nvSpPr>
          <p:cNvPr id="47" name="TextBox 46">
            <a:extLst>
              <a:ext uri="{FF2B5EF4-FFF2-40B4-BE49-F238E27FC236}">
                <a16:creationId xmlns:a16="http://schemas.microsoft.com/office/drawing/2014/main" id="{EF17B4AD-7A06-4016-AC5C-E82342446032}"/>
              </a:ext>
            </a:extLst>
          </p:cNvPr>
          <p:cNvSpPr txBox="1"/>
          <p:nvPr/>
        </p:nvSpPr>
        <p:spPr>
          <a:xfrm>
            <a:off x="1759694" y="4979113"/>
            <a:ext cx="2363898" cy="369332"/>
          </a:xfrm>
          <a:prstGeom prst="rect">
            <a:avLst/>
          </a:prstGeom>
          <a:noFill/>
        </p:spPr>
        <p:txBody>
          <a:bodyPr wrap="square" rtlCol="0">
            <a:spAutoFit/>
          </a:bodyPr>
          <a:lstStyle/>
          <a:p>
            <a:r>
              <a:rPr lang="en-US" dirty="0">
                <a:latin typeface="Tw Cen MT Condensed" panose="020B0606020104020203" pitchFamily="34" charset="0"/>
              </a:rPr>
              <a:t>46-68 Jobs per Square Mile</a:t>
            </a:r>
          </a:p>
        </p:txBody>
      </p:sp>
      <p:sp>
        <p:nvSpPr>
          <p:cNvPr id="26" name="TextBox 25">
            <a:extLst>
              <a:ext uri="{FF2B5EF4-FFF2-40B4-BE49-F238E27FC236}">
                <a16:creationId xmlns:a16="http://schemas.microsoft.com/office/drawing/2014/main" id="{899B67B7-D3DF-4C05-9AD9-806349574E51}"/>
              </a:ext>
            </a:extLst>
          </p:cNvPr>
          <p:cNvSpPr txBox="1"/>
          <p:nvPr/>
        </p:nvSpPr>
        <p:spPr>
          <a:xfrm>
            <a:off x="9877883" y="1202329"/>
            <a:ext cx="2042972" cy="2308324"/>
          </a:xfrm>
          <a:prstGeom prst="rect">
            <a:avLst/>
          </a:prstGeom>
          <a:noFill/>
        </p:spPr>
        <p:txBody>
          <a:bodyPr wrap="square" rtlCol="0">
            <a:spAutoFit/>
          </a:bodyPr>
          <a:lstStyle/>
          <a:p>
            <a:r>
              <a:rPr lang="en-US" sz="1600" dirty="0">
                <a:latin typeface="Tw Cen MT Condensed" panose="020B0606020104020203" pitchFamily="34" charset="0"/>
              </a:rPr>
              <a:t>This map provides a visualization of where the people who work in Dunwoody call home. </a:t>
            </a:r>
          </a:p>
          <a:p>
            <a:endParaRPr lang="en-US" sz="1600" dirty="0">
              <a:latin typeface="Tw Cen MT Condensed" panose="020B0606020104020203" pitchFamily="34" charset="0"/>
            </a:endParaRPr>
          </a:p>
          <a:p>
            <a:r>
              <a:rPr lang="en-US" sz="1600" dirty="0">
                <a:latin typeface="Tw Cen MT Condensed" panose="020B0606020104020203" pitchFamily="34" charset="0"/>
              </a:rPr>
              <a:t>This map is filtered to show only where people earning less than $1,250 monthly ($15,000 annually) live.</a:t>
            </a:r>
          </a:p>
        </p:txBody>
      </p:sp>
      <p:pic>
        <p:nvPicPr>
          <p:cNvPr id="8" name="Picture 7">
            <a:extLst>
              <a:ext uri="{FF2B5EF4-FFF2-40B4-BE49-F238E27FC236}">
                <a16:creationId xmlns:a16="http://schemas.microsoft.com/office/drawing/2014/main" id="{D87E1478-6DA0-4AA1-8B11-B52EB023A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846" y="969087"/>
            <a:ext cx="5376672" cy="4829761"/>
          </a:xfrm>
          <a:prstGeom prst="rect">
            <a:avLst/>
          </a:prstGeom>
        </p:spPr>
      </p:pic>
    </p:spTree>
    <p:extLst>
      <p:ext uri="{BB962C8B-B14F-4D97-AF65-F5344CB8AC3E}">
        <p14:creationId xmlns:p14="http://schemas.microsoft.com/office/powerpoint/2010/main" val="317591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5260" y="238727"/>
            <a:ext cx="4675910" cy="769441"/>
          </a:xfrm>
          <a:prstGeom prst="rect">
            <a:avLst/>
          </a:prstGeom>
          <a:noFill/>
        </p:spPr>
        <p:txBody>
          <a:bodyPr wrap="square" rtlCol="0">
            <a:spAutoFit/>
          </a:bodyPr>
          <a:lstStyle/>
          <a:p>
            <a:r>
              <a:rPr lang="en-US" sz="4400" dirty="0">
                <a:latin typeface="Tw Cen MT Condensed" panose="020B0606020104020203" pitchFamily="34" charset="0"/>
              </a:rPr>
              <a:t>POPULATION COMPARISON</a:t>
            </a:r>
          </a:p>
        </p:txBody>
      </p:sp>
      <p:sp>
        <p:nvSpPr>
          <p:cNvPr id="5" name="Rectangle 4"/>
          <p:cNvSpPr/>
          <p:nvPr/>
        </p:nvSpPr>
        <p:spPr>
          <a:xfrm>
            <a:off x="5932170" y="446809"/>
            <a:ext cx="5813020"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8" name="Chart 7"/>
          <p:cNvGraphicFramePr/>
          <p:nvPr>
            <p:extLst>
              <p:ext uri="{D42A27DB-BD31-4B8C-83A1-F6EECF244321}">
                <p14:modId xmlns:p14="http://schemas.microsoft.com/office/powerpoint/2010/main" val="2609689698"/>
              </p:ext>
            </p:extLst>
          </p:nvPr>
        </p:nvGraphicFramePr>
        <p:xfrm>
          <a:off x="978476" y="1146855"/>
          <a:ext cx="9904730" cy="4922083"/>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https://www.fiserv.com/images/mobile/ConsumerIcon_Or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884" y="4834890"/>
            <a:ext cx="1637718" cy="1789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534724-4210-4E41-BFB8-DAC0D547BC01}"/>
              </a:ext>
            </a:extLst>
          </p:cNvPr>
          <p:cNvSpPr txBox="1"/>
          <p:nvPr/>
        </p:nvSpPr>
        <p:spPr>
          <a:xfrm>
            <a:off x="8232608" y="6624397"/>
            <a:ext cx="3299750" cy="253916"/>
          </a:xfrm>
          <a:prstGeom prst="rect">
            <a:avLst/>
          </a:prstGeom>
          <a:noFill/>
        </p:spPr>
        <p:txBody>
          <a:bodyPr wrap="square" rtlCol="0">
            <a:spAutoFit/>
          </a:bodyPr>
          <a:lstStyle/>
          <a:p>
            <a:r>
              <a:rPr lang="en-US" sz="1050" dirty="0">
                <a:latin typeface="Tw Cen MT" panose="020B0602020104020603" pitchFamily="34" charset="0"/>
              </a:rPr>
              <a:t>Data Source: US Census; American Community Survey</a:t>
            </a:r>
          </a:p>
        </p:txBody>
      </p:sp>
    </p:spTree>
    <p:extLst>
      <p:ext uri="{BB962C8B-B14F-4D97-AF65-F5344CB8AC3E}">
        <p14:creationId xmlns:p14="http://schemas.microsoft.com/office/powerpoint/2010/main" val="15751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F7F84EF-178A-4E1C-B230-3F11DBEFF5EB}"/>
              </a:ext>
            </a:extLst>
          </p:cNvPr>
          <p:cNvGrpSpPr/>
          <p:nvPr/>
        </p:nvGrpSpPr>
        <p:grpSpPr>
          <a:xfrm>
            <a:off x="978476" y="1697132"/>
            <a:ext cx="6560955" cy="3353924"/>
            <a:chOff x="0" y="0"/>
            <a:chExt cx="6588170" cy="3292692"/>
          </a:xfrm>
        </p:grpSpPr>
        <p:graphicFrame>
          <p:nvGraphicFramePr>
            <p:cNvPr id="24" name="Chart 23">
              <a:extLst>
                <a:ext uri="{FF2B5EF4-FFF2-40B4-BE49-F238E27FC236}">
                  <a16:creationId xmlns:a16="http://schemas.microsoft.com/office/drawing/2014/main" id="{487AC8E4-8563-4136-9BBE-D2B88BED09E1}"/>
                </a:ext>
              </a:extLst>
            </p:cNvPr>
            <p:cNvGraphicFramePr/>
            <p:nvPr>
              <p:extLst>
                <p:ext uri="{D42A27DB-BD31-4B8C-83A1-F6EECF244321}">
                  <p14:modId xmlns:p14="http://schemas.microsoft.com/office/powerpoint/2010/main" val="605058839"/>
                </p:ext>
              </p:extLst>
            </p:nvPr>
          </p:nvGraphicFramePr>
          <p:xfrm>
            <a:off x="0" y="0"/>
            <a:ext cx="3291840" cy="329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49DAFEDB-C653-4BE3-B666-4C7CD6C8601E}"/>
                </a:ext>
              </a:extLst>
            </p:cNvPr>
            <p:cNvGraphicFramePr/>
            <p:nvPr>
              <p:extLst>
                <p:ext uri="{D42A27DB-BD31-4B8C-83A1-F6EECF244321}">
                  <p14:modId xmlns:p14="http://schemas.microsoft.com/office/powerpoint/2010/main" val="2335825572"/>
                </p:ext>
              </p:extLst>
            </p:nvPr>
          </p:nvGraphicFramePr>
          <p:xfrm>
            <a:off x="3296330" y="852"/>
            <a:ext cx="3291840" cy="3291840"/>
          </p:xfrm>
          <a:graphic>
            <a:graphicData uri="http://schemas.openxmlformats.org/drawingml/2006/chart">
              <c:chart xmlns:c="http://schemas.openxmlformats.org/drawingml/2006/chart" xmlns:r="http://schemas.openxmlformats.org/officeDocument/2006/relationships" r:id="rId3"/>
            </a:graphicData>
          </a:graphic>
        </p:graphicFrame>
      </p:grpSp>
      <p:sp>
        <p:nvSpPr>
          <p:cNvPr id="4" name="TextBox 3"/>
          <p:cNvSpPr txBox="1"/>
          <p:nvPr/>
        </p:nvSpPr>
        <p:spPr>
          <a:xfrm>
            <a:off x="1445260" y="238727"/>
            <a:ext cx="4675910" cy="769441"/>
          </a:xfrm>
          <a:prstGeom prst="rect">
            <a:avLst/>
          </a:prstGeom>
          <a:noFill/>
        </p:spPr>
        <p:txBody>
          <a:bodyPr wrap="square" rtlCol="0">
            <a:spAutoFit/>
          </a:bodyPr>
          <a:lstStyle/>
          <a:p>
            <a:r>
              <a:rPr lang="en-US" sz="4400" dirty="0">
                <a:latin typeface="Tw Cen MT Condensed" panose="020B0606020104020203" pitchFamily="34" charset="0"/>
              </a:rPr>
              <a:t>AGE DISTRIBUTION</a:t>
            </a:r>
          </a:p>
        </p:txBody>
      </p:sp>
      <p:sp>
        <p:nvSpPr>
          <p:cNvPr id="5" name="Rectangle 4"/>
          <p:cNvSpPr/>
          <p:nvPr/>
        </p:nvSpPr>
        <p:spPr>
          <a:xfrm>
            <a:off x="4629150" y="446809"/>
            <a:ext cx="7116040"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122" name="Picture 2" descr="https://www.fiserv.com/images/mobile/ConsumerIcon_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202" y="4834890"/>
            <a:ext cx="1637718" cy="17895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15195" y="1707839"/>
            <a:ext cx="2891790" cy="2469907"/>
          </a:xfrm>
          <a:prstGeom prst="rect">
            <a:avLst/>
          </a:prstGeom>
          <a:noFill/>
        </p:spPr>
        <p:txBody>
          <a:bodyPr wrap="square" rtlCol="0">
            <a:spAutoFit/>
          </a:bodyPr>
          <a:lstStyle/>
          <a:p>
            <a:r>
              <a:rPr lang="en-US" sz="1600" dirty="0">
                <a:latin typeface="Tw Cen MT Condensed" panose="020B0606020104020203" pitchFamily="34" charset="0"/>
              </a:rPr>
              <a:t>This population pyramid illustrates the distribution of age groups in Dunwoody.</a:t>
            </a:r>
          </a:p>
          <a:p>
            <a:endParaRPr lang="en-US" sz="1600" dirty="0">
              <a:latin typeface="Tw Cen MT Condensed" panose="020B0606020104020203" pitchFamily="34" charset="0"/>
            </a:endParaRPr>
          </a:p>
          <a:p>
            <a:r>
              <a:rPr lang="en-US" sz="1600" dirty="0">
                <a:latin typeface="Tw Cen MT Condensed" panose="020B0606020104020203" pitchFamily="34" charset="0"/>
              </a:rPr>
              <a:t>The square-like structure of Dunwoody’s population, with a bulge toward the middle ages, reflects the city’s large economically active age group. </a:t>
            </a:r>
          </a:p>
          <a:p>
            <a:endParaRPr lang="en-US" sz="1600" dirty="0">
              <a:latin typeface="Tw Cen MT Condensed" panose="020B0606020104020203" pitchFamily="34" charset="0"/>
            </a:endParaRPr>
          </a:p>
          <a:p>
            <a:endParaRPr lang="en-US" sz="1600" dirty="0">
              <a:latin typeface="Tw Cen MT Condensed" panose="020B0606020104020203" pitchFamily="34" charset="0"/>
            </a:endParaRPr>
          </a:p>
          <a:p>
            <a:r>
              <a:rPr lang="en-US" sz="1050" dirty="0">
                <a:latin typeface="Tw Cen MT Condensed" panose="020B0606020104020203" pitchFamily="34" charset="0"/>
              </a:rPr>
              <a:t>Data Source: </a:t>
            </a:r>
            <a:r>
              <a:rPr lang="en-US" sz="1050" dirty="0" err="1">
                <a:latin typeface="Tw Cen MT Condensed" panose="020B0606020104020203" pitchFamily="34" charset="0"/>
              </a:rPr>
              <a:t>Esri</a:t>
            </a:r>
            <a:r>
              <a:rPr lang="en-US" sz="1050" dirty="0">
                <a:latin typeface="Tw Cen MT Condensed" panose="020B0606020104020203" pitchFamily="34" charset="0"/>
              </a:rPr>
              <a:t> Business Analyst</a:t>
            </a:r>
          </a:p>
        </p:txBody>
      </p:sp>
      <p:sp>
        <p:nvSpPr>
          <p:cNvPr id="2" name="Rectangle 1">
            <a:extLst>
              <a:ext uri="{FF2B5EF4-FFF2-40B4-BE49-F238E27FC236}">
                <a16:creationId xmlns:a16="http://schemas.microsoft.com/office/drawing/2014/main" id="{F12C95A6-0171-494B-81D7-15C7A3023E78}"/>
              </a:ext>
            </a:extLst>
          </p:cNvPr>
          <p:cNvSpPr/>
          <p:nvPr/>
        </p:nvSpPr>
        <p:spPr>
          <a:xfrm>
            <a:off x="3378738" y="4900464"/>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A66087-E78D-4085-8298-31194A89045D}"/>
              </a:ext>
            </a:extLst>
          </p:cNvPr>
          <p:cNvSpPr/>
          <p:nvPr/>
        </p:nvSpPr>
        <p:spPr>
          <a:xfrm>
            <a:off x="2802994" y="4856645"/>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9F7A1AC-6AF3-4CBB-9FDF-5F9D762C67DD}"/>
              </a:ext>
            </a:extLst>
          </p:cNvPr>
          <p:cNvSpPr/>
          <p:nvPr/>
        </p:nvSpPr>
        <p:spPr>
          <a:xfrm>
            <a:off x="2235851" y="4927007"/>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CEE731-B484-4E04-A841-470AEA7BA981}"/>
              </a:ext>
            </a:extLst>
          </p:cNvPr>
          <p:cNvSpPr/>
          <p:nvPr/>
        </p:nvSpPr>
        <p:spPr>
          <a:xfrm>
            <a:off x="1662086" y="4891566"/>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812887-232B-46C0-9A94-FF0D75195A5F}"/>
              </a:ext>
            </a:extLst>
          </p:cNvPr>
          <p:cNvSpPr/>
          <p:nvPr/>
        </p:nvSpPr>
        <p:spPr>
          <a:xfrm>
            <a:off x="1085612" y="4885282"/>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F201AEB-7EF2-49F7-8F7B-F8B95BDF423F}"/>
              </a:ext>
            </a:extLst>
          </p:cNvPr>
          <p:cNvSpPr txBox="1"/>
          <p:nvPr/>
        </p:nvSpPr>
        <p:spPr>
          <a:xfrm>
            <a:off x="3763676" y="4997482"/>
            <a:ext cx="2179082" cy="338554"/>
          </a:xfrm>
          <a:prstGeom prst="rect">
            <a:avLst/>
          </a:prstGeom>
          <a:noFill/>
        </p:spPr>
        <p:txBody>
          <a:bodyPr wrap="square" rtlCol="0">
            <a:spAutoFit/>
          </a:bodyPr>
          <a:lstStyle/>
          <a:p>
            <a:r>
              <a:rPr lang="en-US" sz="1600" dirty="0">
                <a:latin typeface="Tw Cen MT" panose="020B0602020104020603" pitchFamily="34" charset="0"/>
              </a:rPr>
              <a:t>Population</a:t>
            </a:r>
          </a:p>
        </p:txBody>
      </p:sp>
      <p:sp>
        <p:nvSpPr>
          <p:cNvPr id="22" name="TextBox 21">
            <a:extLst>
              <a:ext uri="{FF2B5EF4-FFF2-40B4-BE49-F238E27FC236}">
                <a16:creationId xmlns:a16="http://schemas.microsoft.com/office/drawing/2014/main" id="{DDBCFCFB-C898-42B8-A30F-20561F4FF2BA}"/>
              </a:ext>
            </a:extLst>
          </p:cNvPr>
          <p:cNvSpPr txBox="1"/>
          <p:nvPr/>
        </p:nvSpPr>
        <p:spPr>
          <a:xfrm>
            <a:off x="3378738" y="1512466"/>
            <a:ext cx="1824798" cy="369332"/>
          </a:xfrm>
          <a:prstGeom prst="rect">
            <a:avLst/>
          </a:prstGeom>
          <a:noFill/>
        </p:spPr>
        <p:txBody>
          <a:bodyPr wrap="square" rtlCol="0">
            <a:spAutoFit/>
          </a:bodyPr>
          <a:lstStyle/>
          <a:p>
            <a:r>
              <a:rPr lang="en-US" dirty="0">
                <a:latin typeface="Tw Cen MT" panose="020B0602020104020603" pitchFamily="34" charset="0"/>
              </a:rPr>
              <a:t>Dunwoody: 2019</a:t>
            </a:r>
          </a:p>
        </p:txBody>
      </p:sp>
      <p:graphicFrame>
        <p:nvGraphicFramePr>
          <p:cNvPr id="9" name="Table 8">
            <a:extLst>
              <a:ext uri="{FF2B5EF4-FFF2-40B4-BE49-F238E27FC236}">
                <a16:creationId xmlns:a16="http://schemas.microsoft.com/office/drawing/2014/main" id="{F34FC0D3-37C9-42BA-872D-D35030310B0D}"/>
              </a:ext>
            </a:extLst>
          </p:cNvPr>
          <p:cNvGraphicFramePr>
            <a:graphicFrameLocks noGrp="1"/>
          </p:cNvGraphicFramePr>
          <p:nvPr>
            <p:extLst>
              <p:ext uri="{D42A27DB-BD31-4B8C-83A1-F6EECF244321}">
                <p14:modId xmlns:p14="http://schemas.microsoft.com/office/powerpoint/2010/main" val="2656497429"/>
              </p:ext>
            </p:extLst>
          </p:nvPr>
        </p:nvGraphicFramePr>
        <p:xfrm>
          <a:off x="3951918" y="2137557"/>
          <a:ext cx="609600" cy="2656872"/>
        </p:xfrm>
        <a:graphic>
          <a:graphicData uri="http://schemas.openxmlformats.org/drawingml/2006/table">
            <a:tbl>
              <a:tblPr/>
              <a:tblGrid>
                <a:gridCol w="609600">
                  <a:extLst>
                    <a:ext uri="{9D8B030D-6E8A-4147-A177-3AD203B41FA5}">
                      <a16:colId xmlns:a16="http://schemas.microsoft.com/office/drawing/2014/main" val="249710685"/>
                    </a:ext>
                  </a:extLst>
                </a:gridCol>
              </a:tblGrid>
              <a:tr h="147604">
                <a:tc>
                  <a:txBody>
                    <a:bodyPr/>
                    <a:lstStyle/>
                    <a:p>
                      <a:pPr algn="ctr" fontAlgn="ctr"/>
                      <a:r>
                        <a:rPr lang="en-US" sz="900" b="0" i="0" u="none" strike="noStrike" dirty="0">
                          <a:solidFill>
                            <a:srgbClr val="000000"/>
                          </a:solidFill>
                          <a:effectLst/>
                          <a:latin typeface="Tw Cen MT Condensed" panose="020B0606020104020203" pitchFamily="34" charset="0"/>
                        </a:rPr>
                        <a:t>85+</a:t>
                      </a:r>
                    </a:p>
                  </a:txBody>
                  <a:tcPr marL="9525" marR="9525" marT="9525" marB="0" anchor="ctr">
                    <a:lnL>
                      <a:noFill/>
                    </a:lnL>
                    <a:lnR>
                      <a:noFill/>
                    </a:lnR>
                    <a:lnT>
                      <a:noFill/>
                    </a:lnT>
                    <a:lnB>
                      <a:noFill/>
                    </a:lnB>
                  </a:tcPr>
                </a:tc>
                <a:extLst>
                  <a:ext uri="{0D108BD9-81ED-4DB2-BD59-A6C34878D82A}">
                    <a16:rowId xmlns:a16="http://schemas.microsoft.com/office/drawing/2014/main" val="3875513673"/>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80 - 84</a:t>
                      </a:r>
                    </a:p>
                  </a:txBody>
                  <a:tcPr marL="9525" marR="9525" marT="9525" marB="0" anchor="ctr">
                    <a:lnL>
                      <a:noFill/>
                    </a:lnL>
                    <a:lnR>
                      <a:noFill/>
                    </a:lnR>
                    <a:lnT>
                      <a:noFill/>
                    </a:lnT>
                    <a:lnB>
                      <a:noFill/>
                    </a:lnB>
                  </a:tcPr>
                </a:tc>
                <a:extLst>
                  <a:ext uri="{0D108BD9-81ED-4DB2-BD59-A6C34878D82A}">
                    <a16:rowId xmlns:a16="http://schemas.microsoft.com/office/drawing/2014/main" val="4248325104"/>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75 - 79</a:t>
                      </a:r>
                    </a:p>
                  </a:txBody>
                  <a:tcPr marL="9525" marR="9525" marT="9525" marB="0" anchor="ctr">
                    <a:lnL>
                      <a:noFill/>
                    </a:lnL>
                    <a:lnR>
                      <a:noFill/>
                    </a:lnR>
                    <a:lnT>
                      <a:noFill/>
                    </a:lnT>
                    <a:lnB>
                      <a:noFill/>
                    </a:lnB>
                  </a:tcPr>
                </a:tc>
                <a:extLst>
                  <a:ext uri="{0D108BD9-81ED-4DB2-BD59-A6C34878D82A}">
                    <a16:rowId xmlns:a16="http://schemas.microsoft.com/office/drawing/2014/main" val="2720998299"/>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70 - 74</a:t>
                      </a:r>
                    </a:p>
                  </a:txBody>
                  <a:tcPr marL="9525" marR="9525" marT="9525" marB="0" anchor="ctr">
                    <a:lnL>
                      <a:noFill/>
                    </a:lnL>
                    <a:lnR>
                      <a:noFill/>
                    </a:lnR>
                    <a:lnT>
                      <a:noFill/>
                    </a:lnT>
                    <a:lnB>
                      <a:noFill/>
                    </a:lnB>
                  </a:tcPr>
                </a:tc>
                <a:extLst>
                  <a:ext uri="{0D108BD9-81ED-4DB2-BD59-A6C34878D82A}">
                    <a16:rowId xmlns:a16="http://schemas.microsoft.com/office/drawing/2014/main" val="2688829224"/>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65 - 69</a:t>
                      </a:r>
                    </a:p>
                  </a:txBody>
                  <a:tcPr marL="9525" marR="9525" marT="9525" marB="0" anchor="ctr">
                    <a:lnL>
                      <a:noFill/>
                    </a:lnL>
                    <a:lnR>
                      <a:noFill/>
                    </a:lnR>
                    <a:lnT>
                      <a:noFill/>
                    </a:lnT>
                    <a:lnB>
                      <a:noFill/>
                    </a:lnB>
                  </a:tcPr>
                </a:tc>
                <a:extLst>
                  <a:ext uri="{0D108BD9-81ED-4DB2-BD59-A6C34878D82A}">
                    <a16:rowId xmlns:a16="http://schemas.microsoft.com/office/drawing/2014/main" val="3563413067"/>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60 - 64</a:t>
                      </a:r>
                    </a:p>
                  </a:txBody>
                  <a:tcPr marL="9525" marR="9525" marT="9525" marB="0" anchor="ctr">
                    <a:lnL>
                      <a:noFill/>
                    </a:lnL>
                    <a:lnR>
                      <a:noFill/>
                    </a:lnR>
                    <a:lnT>
                      <a:noFill/>
                    </a:lnT>
                    <a:lnB>
                      <a:noFill/>
                    </a:lnB>
                  </a:tcPr>
                </a:tc>
                <a:extLst>
                  <a:ext uri="{0D108BD9-81ED-4DB2-BD59-A6C34878D82A}">
                    <a16:rowId xmlns:a16="http://schemas.microsoft.com/office/drawing/2014/main" val="1693347409"/>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55 - 59</a:t>
                      </a:r>
                    </a:p>
                  </a:txBody>
                  <a:tcPr marL="9525" marR="9525" marT="9525" marB="0" anchor="ctr">
                    <a:lnL>
                      <a:noFill/>
                    </a:lnL>
                    <a:lnR>
                      <a:noFill/>
                    </a:lnR>
                    <a:lnT>
                      <a:noFill/>
                    </a:lnT>
                    <a:lnB>
                      <a:noFill/>
                    </a:lnB>
                  </a:tcPr>
                </a:tc>
                <a:extLst>
                  <a:ext uri="{0D108BD9-81ED-4DB2-BD59-A6C34878D82A}">
                    <a16:rowId xmlns:a16="http://schemas.microsoft.com/office/drawing/2014/main" val="2636968349"/>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50 - 54</a:t>
                      </a:r>
                    </a:p>
                  </a:txBody>
                  <a:tcPr marL="9525" marR="9525" marT="9525" marB="0" anchor="ctr">
                    <a:lnL>
                      <a:noFill/>
                    </a:lnL>
                    <a:lnR>
                      <a:noFill/>
                    </a:lnR>
                    <a:lnT>
                      <a:noFill/>
                    </a:lnT>
                    <a:lnB>
                      <a:noFill/>
                    </a:lnB>
                  </a:tcPr>
                </a:tc>
                <a:extLst>
                  <a:ext uri="{0D108BD9-81ED-4DB2-BD59-A6C34878D82A}">
                    <a16:rowId xmlns:a16="http://schemas.microsoft.com/office/drawing/2014/main" val="1896197820"/>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45 - 49</a:t>
                      </a:r>
                    </a:p>
                  </a:txBody>
                  <a:tcPr marL="9525" marR="9525" marT="9525" marB="0" anchor="ctr">
                    <a:lnL>
                      <a:noFill/>
                    </a:lnL>
                    <a:lnR>
                      <a:noFill/>
                    </a:lnR>
                    <a:lnT>
                      <a:noFill/>
                    </a:lnT>
                    <a:lnB>
                      <a:noFill/>
                    </a:lnB>
                  </a:tcPr>
                </a:tc>
                <a:extLst>
                  <a:ext uri="{0D108BD9-81ED-4DB2-BD59-A6C34878D82A}">
                    <a16:rowId xmlns:a16="http://schemas.microsoft.com/office/drawing/2014/main" val="3023636754"/>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40 - 44</a:t>
                      </a:r>
                    </a:p>
                  </a:txBody>
                  <a:tcPr marL="9525" marR="9525" marT="9525" marB="0" anchor="ctr">
                    <a:lnL>
                      <a:noFill/>
                    </a:lnL>
                    <a:lnR>
                      <a:noFill/>
                    </a:lnR>
                    <a:lnT>
                      <a:noFill/>
                    </a:lnT>
                    <a:lnB>
                      <a:noFill/>
                    </a:lnB>
                  </a:tcPr>
                </a:tc>
                <a:extLst>
                  <a:ext uri="{0D108BD9-81ED-4DB2-BD59-A6C34878D82A}">
                    <a16:rowId xmlns:a16="http://schemas.microsoft.com/office/drawing/2014/main" val="1496884911"/>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35 - 39</a:t>
                      </a:r>
                    </a:p>
                  </a:txBody>
                  <a:tcPr marL="9525" marR="9525" marT="9525" marB="0" anchor="ctr">
                    <a:lnL>
                      <a:noFill/>
                    </a:lnL>
                    <a:lnR>
                      <a:noFill/>
                    </a:lnR>
                    <a:lnT>
                      <a:noFill/>
                    </a:lnT>
                    <a:lnB>
                      <a:noFill/>
                    </a:lnB>
                  </a:tcPr>
                </a:tc>
                <a:extLst>
                  <a:ext uri="{0D108BD9-81ED-4DB2-BD59-A6C34878D82A}">
                    <a16:rowId xmlns:a16="http://schemas.microsoft.com/office/drawing/2014/main" val="4100977835"/>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30 - 34</a:t>
                      </a:r>
                    </a:p>
                  </a:txBody>
                  <a:tcPr marL="9525" marR="9525" marT="9525" marB="0" anchor="ctr">
                    <a:lnL>
                      <a:noFill/>
                    </a:lnL>
                    <a:lnR>
                      <a:noFill/>
                    </a:lnR>
                    <a:lnT>
                      <a:noFill/>
                    </a:lnT>
                    <a:lnB>
                      <a:noFill/>
                    </a:lnB>
                  </a:tcPr>
                </a:tc>
                <a:extLst>
                  <a:ext uri="{0D108BD9-81ED-4DB2-BD59-A6C34878D82A}">
                    <a16:rowId xmlns:a16="http://schemas.microsoft.com/office/drawing/2014/main" val="2013321269"/>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25 - 29</a:t>
                      </a:r>
                    </a:p>
                  </a:txBody>
                  <a:tcPr marL="9525" marR="9525" marT="9525" marB="0" anchor="ctr">
                    <a:lnL>
                      <a:noFill/>
                    </a:lnL>
                    <a:lnR>
                      <a:noFill/>
                    </a:lnR>
                    <a:lnT>
                      <a:noFill/>
                    </a:lnT>
                    <a:lnB>
                      <a:noFill/>
                    </a:lnB>
                  </a:tcPr>
                </a:tc>
                <a:extLst>
                  <a:ext uri="{0D108BD9-81ED-4DB2-BD59-A6C34878D82A}">
                    <a16:rowId xmlns:a16="http://schemas.microsoft.com/office/drawing/2014/main" val="591685568"/>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20 - 24</a:t>
                      </a:r>
                    </a:p>
                  </a:txBody>
                  <a:tcPr marL="9525" marR="9525" marT="9525" marB="0" anchor="ctr">
                    <a:lnL>
                      <a:noFill/>
                    </a:lnL>
                    <a:lnR>
                      <a:noFill/>
                    </a:lnR>
                    <a:lnT>
                      <a:noFill/>
                    </a:lnT>
                    <a:lnB>
                      <a:noFill/>
                    </a:lnB>
                  </a:tcPr>
                </a:tc>
                <a:extLst>
                  <a:ext uri="{0D108BD9-81ED-4DB2-BD59-A6C34878D82A}">
                    <a16:rowId xmlns:a16="http://schemas.microsoft.com/office/drawing/2014/main" val="2915412577"/>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15 - 19</a:t>
                      </a:r>
                    </a:p>
                  </a:txBody>
                  <a:tcPr marL="9525" marR="9525" marT="9525" marB="0" anchor="ctr">
                    <a:lnL>
                      <a:noFill/>
                    </a:lnL>
                    <a:lnR>
                      <a:noFill/>
                    </a:lnR>
                    <a:lnT>
                      <a:noFill/>
                    </a:lnT>
                    <a:lnB>
                      <a:noFill/>
                    </a:lnB>
                  </a:tcPr>
                </a:tc>
                <a:extLst>
                  <a:ext uri="{0D108BD9-81ED-4DB2-BD59-A6C34878D82A}">
                    <a16:rowId xmlns:a16="http://schemas.microsoft.com/office/drawing/2014/main" val="2605860151"/>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10-14</a:t>
                      </a:r>
                    </a:p>
                  </a:txBody>
                  <a:tcPr marL="9525" marR="9525" marT="9525" marB="0" anchor="ctr">
                    <a:lnL>
                      <a:noFill/>
                    </a:lnL>
                    <a:lnR>
                      <a:noFill/>
                    </a:lnR>
                    <a:lnT>
                      <a:noFill/>
                    </a:lnT>
                    <a:lnB>
                      <a:noFill/>
                    </a:lnB>
                  </a:tcPr>
                </a:tc>
                <a:extLst>
                  <a:ext uri="{0D108BD9-81ED-4DB2-BD59-A6C34878D82A}">
                    <a16:rowId xmlns:a16="http://schemas.microsoft.com/office/drawing/2014/main" val="3595329643"/>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5-9</a:t>
                      </a:r>
                    </a:p>
                  </a:txBody>
                  <a:tcPr marL="9525" marR="9525" marT="9525" marB="0" anchor="ctr">
                    <a:lnL>
                      <a:noFill/>
                    </a:lnL>
                    <a:lnR>
                      <a:noFill/>
                    </a:lnR>
                    <a:lnT>
                      <a:noFill/>
                    </a:lnT>
                    <a:lnB>
                      <a:noFill/>
                    </a:lnB>
                  </a:tcPr>
                </a:tc>
                <a:extLst>
                  <a:ext uri="{0D108BD9-81ED-4DB2-BD59-A6C34878D82A}">
                    <a16:rowId xmlns:a16="http://schemas.microsoft.com/office/drawing/2014/main" val="764602211"/>
                  </a:ext>
                </a:extLst>
              </a:tr>
              <a:tr h="147604">
                <a:tc>
                  <a:txBody>
                    <a:bodyPr/>
                    <a:lstStyle/>
                    <a:p>
                      <a:pPr algn="ctr" fontAlgn="ctr"/>
                      <a:r>
                        <a:rPr lang="en-US" sz="900" b="0" i="0" u="none" strike="noStrike" dirty="0">
                          <a:solidFill>
                            <a:srgbClr val="000000"/>
                          </a:solidFill>
                          <a:effectLst/>
                          <a:latin typeface="Tw Cen MT Condensed" panose="020B0606020104020203" pitchFamily="34" charset="0"/>
                        </a:rPr>
                        <a:t>0-4</a:t>
                      </a:r>
                    </a:p>
                  </a:txBody>
                  <a:tcPr marL="9525" marR="9525" marT="9525" marB="0" anchor="ctr">
                    <a:lnL>
                      <a:noFill/>
                    </a:lnL>
                    <a:lnR>
                      <a:noFill/>
                    </a:lnR>
                    <a:lnT>
                      <a:noFill/>
                    </a:lnT>
                    <a:lnB>
                      <a:noFill/>
                    </a:lnB>
                  </a:tcPr>
                </a:tc>
                <a:extLst>
                  <a:ext uri="{0D108BD9-81ED-4DB2-BD59-A6C34878D82A}">
                    <a16:rowId xmlns:a16="http://schemas.microsoft.com/office/drawing/2014/main" val="2445741407"/>
                  </a:ext>
                </a:extLst>
              </a:tr>
            </a:tbl>
          </a:graphicData>
        </a:graphic>
      </p:graphicFrame>
      <p:sp>
        <p:nvSpPr>
          <p:cNvPr id="26" name="Rectangle 25">
            <a:extLst>
              <a:ext uri="{FF2B5EF4-FFF2-40B4-BE49-F238E27FC236}">
                <a16:creationId xmlns:a16="http://schemas.microsoft.com/office/drawing/2014/main" id="{DFACA071-2270-4DB6-B35F-EEC6747C3A20}"/>
              </a:ext>
            </a:extLst>
          </p:cNvPr>
          <p:cNvSpPr/>
          <p:nvPr/>
        </p:nvSpPr>
        <p:spPr>
          <a:xfrm>
            <a:off x="2227250" y="4885281"/>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77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AF1FF4B-B74C-4F35-8262-9301B6E18040}"/>
              </a:ext>
            </a:extLst>
          </p:cNvPr>
          <p:cNvGrpSpPr/>
          <p:nvPr/>
        </p:nvGrpSpPr>
        <p:grpSpPr>
          <a:xfrm>
            <a:off x="6506197" y="1359838"/>
            <a:ext cx="5577840" cy="3090672"/>
            <a:chOff x="0" y="0"/>
            <a:chExt cx="6587490" cy="3291840"/>
          </a:xfrm>
        </p:grpSpPr>
        <p:graphicFrame>
          <p:nvGraphicFramePr>
            <p:cNvPr id="41" name="Chart 40">
              <a:extLst>
                <a:ext uri="{FF2B5EF4-FFF2-40B4-BE49-F238E27FC236}">
                  <a16:creationId xmlns:a16="http://schemas.microsoft.com/office/drawing/2014/main" id="{D9DEC52A-56EC-429C-99A9-8D9B4C7C97C7}"/>
                </a:ext>
              </a:extLst>
            </p:cNvPr>
            <p:cNvGraphicFramePr/>
            <p:nvPr/>
          </p:nvGraphicFramePr>
          <p:xfrm>
            <a:off x="0" y="0"/>
            <a:ext cx="3291840" cy="329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a:extLst>
                <a:ext uri="{FF2B5EF4-FFF2-40B4-BE49-F238E27FC236}">
                  <a16:creationId xmlns:a16="http://schemas.microsoft.com/office/drawing/2014/main" id="{2A7000FE-EF93-46DF-B2CD-A355520066BD}"/>
                </a:ext>
              </a:extLst>
            </p:cNvPr>
            <p:cNvGraphicFramePr/>
            <p:nvPr/>
          </p:nvGraphicFramePr>
          <p:xfrm>
            <a:off x="3295650" y="0"/>
            <a:ext cx="3291840" cy="329184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6" name="Group 35">
            <a:extLst>
              <a:ext uri="{FF2B5EF4-FFF2-40B4-BE49-F238E27FC236}">
                <a16:creationId xmlns:a16="http://schemas.microsoft.com/office/drawing/2014/main" id="{4F7F84EF-178A-4E1C-B230-3F11DBEFF5EB}"/>
              </a:ext>
            </a:extLst>
          </p:cNvPr>
          <p:cNvGrpSpPr/>
          <p:nvPr/>
        </p:nvGrpSpPr>
        <p:grpSpPr>
          <a:xfrm>
            <a:off x="46411" y="1368732"/>
            <a:ext cx="5578392" cy="3090099"/>
            <a:chOff x="0" y="0"/>
            <a:chExt cx="6588170" cy="3292692"/>
          </a:xfrm>
        </p:grpSpPr>
        <p:graphicFrame>
          <p:nvGraphicFramePr>
            <p:cNvPr id="37" name="Chart 36">
              <a:extLst>
                <a:ext uri="{FF2B5EF4-FFF2-40B4-BE49-F238E27FC236}">
                  <a16:creationId xmlns:a16="http://schemas.microsoft.com/office/drawing/2014/main" id="{487AC8E4-8563-4136-9BBE-D2B88BED09E1}"/>
                </a:ext>
              </a:extLst>
            </p:cNvPr>
            <p:cNvGraphicFramePr/>
            <p:nvPr/>
          </p:nvGraphicFramePr>
          <p:xfrm>
            <a:off x="0" y="0"/>
            <a:ext cx="3291840" cy="3291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49DAFEDB-C653-4BE3-B666-4C7CD6C8601E}"/>
                </a:ext>
              </a:extLst>
            </p:cNvPr>
            <p:cNvGraphicFramePr/>
            <p:nvPr/>
          </p:nvGraphicFramePr>
          <p:xfrm>
            <a:off x="3296330" y="852"/>
            <a:ext cx="3291840" cy="3291840"/>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TextBox 3"/>
          <p:cNvSpPr txBox="1"/>
          <p:nvPr/>
        </p:nvSpPr>
        <p:spPr>
          <a:xfrm>
            <a:off x="1445259" y="238727"/>
            <a:ext cx="6784341" cy="769441"/>
          </a:xfrm>
          <a:prstGeom prst="rect">
            <a:avLst/>
          </a:prstGeom>
          <a:noFill/>
        </p:spPr>
        <p:txBody>
          <a:bodyPr wrap="square" rtlCol="0">
            <a:spAutoFit/>
          </a:bodyPr>
          <a:lstStyle/>
          <a:p>
            <a:r>
              <a:rPr lang="en-US" sz="4400" dirty="0">
                <a:latin typeface="Tw Cen MT Condensed" panose="020B0606020104020203" pitchFamily="34" charset="0"/>
              </a:rPr>
              <a:t>AGE DISTRIBUTION COMPARISON</a:t>
            </a:r>
          </a:p>
        </p:txBody>
      </p:sp>
      <p:sp>
        <p:nvSpPr>
          <p:cNvPr id="5" name="Rectangle 4"/>
          <p:cNvSpPr/>
          <p:nvPr/>
        </p:nvSpPr>
        <p:spPr>
          <a:xfrm>
            <a:off x="6849980" y="446808"/>
            <a:ext cx="4895210" cy="377825"/>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2350139" y="1422751"/>
            <a:ext cx="974690" cy="369332"/>
          </a:xfrm>
          <a:prstGeom prst="rect">
            <a:avLst/>
          </a:prstGeom>
          <a:noFill/>
        </p:spPr>
        <p:txBody>
          <a:bodyPr wrap="square" rtlCol="0">
            <a:spAutoFit/>
          </a:bodyPr>
          <a:lstStyle/>
          <a:p>
            <a:r>
              <a:rPr lang="en-US" dirty="0">
                <a:latin typeface="Tw Cen MT Condensed" panose="020B0606020104020203" pitchFamily="34" charset="0"/>
              </a:rPr>
              <a:t>Dunwoody</a:t>
            </a:r>
          </a:p>
        </p:txBody>
      </p:sp>
      <p:sp>
        <p:nvSpPr>
          <p:cNvPr id="21" name="TextBox 20"/>
          <p:cNvSpPr txBox="1"/>
          <p:nvPr/>
        </p:nvSpPr>
        <p:spPr>
          <a:xfrm>
            <a:off x="8108437" y="1418717"/>
            <a:ext cx="2726432" cy="369332"/>
          </a:xfrm>
          <a:prstGeom prst="rect">
            <a:avLst/>
          </a:prstGeom>
          <a:noFill/>
        </p:spPr>
        <p:txBody>
          <a:bodyPr wrap="square" rtlCol="0">
            <a:spAutoFit/>
          </a:bodyPr>
          <a:lstStyle/>
          <a:p>
            <a:pPr algn="ctr"/>
            <a:r>
              <a:rPr lang="en-US" dirty="0">
                <a:latin typeface="Tw Cen MT Condensed" panose="020B0606020104020203" pitchFamily="34" charset="0"/>
              </a:rPr>
              <a:t>10-COUNTY METRO ATLANTA AREA</a:t>
            </a:r>
          </a:p>
        </p:txBody>
      </p:sp>
      <p:sp>
        <p:nvSpPr>
          <p:cNvPr id="22" name="TextBox 21"/>
          <p:cNvSpPr txBox="1"/>
          <p:nvPr/>
        </p:nvSpPr>
        <p:spPr>
          <a:xfrm>
            <a:off x="467882" y="5105409"/>
            <a:ext cx="9777041" cy="1154162"/>
          </a:xfrm>
          <a:prstGeom prst="rect">
            <a:avLst/>
          </a:prstGeom>
          <a:noFill/>
        </p:spPr>
        <p:txBody>
          <a:bodyPr wrap="square" rtlCol="0">
            <a:spAutoFit/>
          </a:bodyPr>
          <a:lstStyle/>
          <a:p>
            <a:r>
              <a:rPr lang="en-US" sz="1600" dirty="0">
                <a:latin typeface="Tw Cen MT" panose="020B0602020104020603" pitchFamily="34" charset="0"/>
              </a:rPr>
              <a:t>These charts depict a comparison between the age group proportions in the City of Dunwoody to those for the entire Atlanta Metro. The age-sex distribution in Dunwoody closely mirrors the distribution of the metro, though Dunwoody’s population has a proportionally large over-70 population.</a:t>
            </a:r>
          </a:p>
          <a:p>
            <a:endParaRPr lang="en-US" sz="1050" dirty="0">
              <a:latin typeface="Tw Cen MT" panose="020B0602020104020603" pitchFamily="34" charset="0"/>
            </a:endParaRPr>
          </a:p>
          <a:p>
            <a:r>
              <a:rPr lang="en-US" sz="1050" dirty="0">
                <a:latin typeface="Tw Cen MT" panose="020B0602020104020603" pitchFamily="34" charset="0"/>
              </a:rPr>
              <a:t>Data Source: </a:t>
            </a:r>
            <a:r>
              <a:rPr lang="en-US" sz="1050" dirty="0" err="1">
                <a:latin typeface="Tw Cen MT" panose="020B0602020104020603" pitchFamily="34" charset="0"/>
              </a:rPr>
              <a:t>Esri</a:t>
            </a:r>
            <a:r>
              <a:rPr lang="en-US" sz="1050" dirty="0">
                <a:latin typeface="Tw Cen MT" panose="020B0602020104020603" pitchFamily="34" charset="0"/>
              </a:rPr>
              <a:t> Business Analyst</a:t>
            </a:r>
            <a:endParaRPr lang="en-US" sz="1000" dirty="0">
              <a:latin typeface="Tw Cen MT" panose="020B0602020104020603" pitchFamily="34" charset="0"/>
            </a:endParaRPr>
          </a:p>
        </p:txBody>
      </p:sp>
      <p:sp>
        <p:nvSpPr>
          <p:cNvPr id="2" name="Rectangle 1">
            <a:extLst>
              <a:ext uri="{FF2B5EF4-FFF2-40B4-BE49-F238E27FC236}">
                <a16:creationId xmlns:a16="http://schemas.microsoft.com/office/drawing/2014/main" id="{B63DC02A-AADD-45B7-A8D6-1E055A2DAEB7}"/>
              </a:ext>
            </a:extLst>
          </p:cNvPr>
          <p:cNvSpPr/>
          <p:nvPr/>
        </p:nvSpPr>
        <p:spPr>
          <a:xfrm>
            <a:off x="8472510" y="4412388"/>
            <a:ext cx="1653979" cy="369332"/>
          </a:xfrm>
          <a:prstGeom prst="rect">
            <a:avLst/>
          </a:prstGeom>
        </p:spPr>
        <p:txBody>
          <a:bodyPr wrap="none">
            <a:spAutoFit/>
          </a:bodyPr>
          <a:lstStyle/>
          <a:p>
            <a:r>
              <a:rPr lang="en-US" dirty="0">
                <a:latin typeface="Tw Cen MT Condensed" panose="020B0606020104020203" pitchFamily="34" charset="0"/>
              </a:rPr>
              <a:t>Percent of Population</a:t>
            </a:r>
          </a:p>
        </p:txBody>
      </p:sp>
      <p:sp>
        <p:nvSpPr>
          <p:cNvPr id="25" name="Rectangle 24">
            <a:extLst>
              <a:ext uri="{FF2B5EF4-FFF2-40B4-BE49-F238E27FC236}">
                <a16:creationId xmlns:a16="http://schemas.microsoft.com/office/drawing/2014/main" id="{F5ECB481-BE4A-4F4C-BDF3-ED30E85D46EB}"/>
              </a:ext>
            </a:extLst>
          </p:cNvPr>
          <p:cNvSpPr/>
          <p:nvPr/>
        </p:nvSpPr>
        <p:spPr>
          <a:xfrm>
            <a:off x="1967035" y="4450510"/>
            <a:ext cx="1653979" cy="369332"/>
          </a:xfrm>
          <a:prstGeom prst="rect">
            <a:avLst/>
          </a:prstGeom>
        </p:spPr>
        <p:txBody>
          <a:bodyPr wrap="none">
            <a:spAutoFit/>
          </a:bodyPr>
          <a:lstStyle/>
          <a:p>
            <a:r>
              <a:rPr lang="en-US" dirty="0">
                <a:latin typeface="Tw Cen MT Condensed" panose="020B0606020104020203" pitchFamily="34" charset="0"/>
              </a:rPr>
              <a:t>Percent of Population</a:t>
            </a:r>
          </a:p>
        </p:txBody>
      </p:sp>
      <p:sp>
        <p:nvSpPr>
          <p:cNvPr id="26" name="Rectangle 25">
            <a:extLst>
              <a:ext uri="{FF2B5EF4-FFF2-40B4-BE49-F238E27FC236}">
                <a16:creationId xmlns:a16="http://schemas.microsoft.com/office/drawing/2014/main" id="{5E6EC235-ABB3-4399-BF01-E776C6C39841}"/>
              </a:ext>
            </a:extLst>
          </p:cNvPr>
          <p:cNvSpPr/>
          <p:nvPr/>
        </p:nvSpPr>
        <p:spPr>
          <a:xfrm>
            <a:off x="153230" y="4292693"/>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53CE1D-2C24-41B7-83E1-F1555BC916DC}"/>
              </a:ext>
            </a:extLst>
          </p:cNvPr>
          <p:cNvSpPr/>
          <p:nvPr/>
        </p:nvSpPr>
        <p:spPr>
          <a:xfrm>
            <a:off x="629539" y="4292777"/>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64103A-6741-4396-A219-EB7D8741C67F}"/>
              </a:ext>
            </a:extLst>
          </p:cNvPr>
          <p:cNvSpPr/>
          <p:nvPr/>
        </p:nvSpPr>
        <p:spPr>
          <a:xfrm>
            <a:off x="1100346" y="4302989"/>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82EB7A-FD52-4B87-B3D8-6F5F2E44EEB9}"/>
              </a:ext>
            </a:extLst>
          </p:cNvPr>
          <p:cNvSpPr/>
          <p:nvPr/>
        </p:nvSpPr>
        <p:spPr>
          <a:xfrm>
            <a:off x="1580958" y="4293867"/>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DE53E5B-8545-4AEC-93BB-C093181CDD95}"/>
              </a:ext>
            </a:extLst>
          </p:cNvPr>
          <p:cNvSpPr/>
          <p:nvPr/>
        </p:nvSpPr>
        <p:spPr>
          <a:xfrm>
            <a:off x="2052964" y="4311871"/>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0243FA3-A484-44C2-803D-721D2799F34F}"/>
              </a:ext>
            </a:extLst>
          </p:cNvPr>
          <p:cNvSpPr/>
          <p:nvPr/>
        </p:nvSpPr>
        <p:spPr>
          <a:xfrm>
            <a:off x="6246140" y="4293868"/>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84D541-2D38-493B-AC22-4896CC6480CE}"/>
              </a:ext>
            </a:extLst>
          </p:cNvPr>
          <p:cNvSpPr/>
          <p:nvPr/>
        </p:nvSpPr>
        <p:spPr>
          <a:xfrm>
            <a:off x="6613447" y="4290706"/>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99FC51-E51F-41B7-BE78-D341BF6E3533}"/>
              </a:ext>
            </a:extLst>
          </p:cNvPr>
          <p:cNvSpPr/>
          <p:nvPr/>
        </p:nvSpPr>
        <p:spPr>
          <a:xfrm>
            <a:off x="7089129" y="4294240"/>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FDE1E1-2F62-4644-A87A-F6B0F99203EB}"/>
              </a:ext>
            </a:extLst>
          </p:cNvPr>
          <p:cNvSpPr/>
          <p:nvPr/>
        </p:nvSpPr>
        <p:spPr>
          <a:xfrm>
            <a:off x="7560101" y="4309945"/>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1C4EBF-3248-4FAF-BC07-8896077C1A4D}"/>
              </a:ext>
            </a:extLst>
          </p:cNvPr>
          <p:cNvSpPr/>
          <p:nvPr/>
        </p:nvSpPr>
        <p:spPr>
          <a:xfrm>
            <a:off x="8036719" y="4274021"/>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a:extLst>
              <a:ext uri="{FF2B5EF4-FFF2-40B4-BE49-F238E27FC236}">
                <a16:creationId xmlns:a16="http://schemas.microsoft.com/office/drawing/2014/main" id="{A683669A-6C52-4274-978F-B68EAFB190AF}"/>
              </a:ext>
            </a:extLst>
          </p:cNvPr>
          <p:cNvGraphicFramePr>
            <a:graphicFrameLocks noGrp="1"/>
          </p:cNvGraphicFramePr>
          <p:nvPr>
            <p:extLst>
              <p:ext uri="{D42A27DB-BD31-4B8C-83A1-F6EECF244321}">
                <p14:modId xmlns:p14="http://schemas.microsoft.com/office/powerpoint/2010/main" val="1240053250"/>
              </p:ext>
            </p:extLst>
          </p:nvPr>
        </p:nvGraphicFramePr>
        <p:xfrm>
          <a:off x="2528906" y="1811547"/>
          <a:ext cx="609600" cy="2380896"/>
        </p:xfrm>
        <a:graphic>
          <a:graphicData uri="http://schemas.openxmlformats.org/drawingml/2006/table">
            <a:tbl>
              <a:tblPr/>
              <a:tblGrid>
                <a:gridCol w="609600">
                  <a:extLst>
                    <a:ext uri="{9D8B030D-6E8A-4147-A177-3AD203B41FA5}">
                      <a16:colId xmlns:a16="http://schemas.microsoft.com/office/drawing/2014/main" val="249710685"/>
                    </a:ext>
                  </a:extLst>
                </a:gridCol>
              </a:tblGrid>
              <a:tr h="132272">
                <a:tc>
                  <a:txBody>
                    <a:bodyPr/>
                    <a:lstStyle/>
                    <a:p>
                      <a:pPr algn="ctr" fontAlgn="ctr"/>
                      <a:r>
                        <a:rPr lang="en-US" sz="800" b="0" i="0" u="none" strike="noStrike" dirty="0">
                          <a:solidFill>
                            <a:srgbClr val="000000"/>
                          </a:solidFill>
                          <a:effectLst/>
                          <a:latin typeface="Tw Cen MT Condensed" panose="020B0606020104020203" pitchFamily="34" charset="0"/>
                        </a:rPr>
                        <a:t>85+</a:t>
                      </a:r>
                    </a:p>
                  </a:txBody>
                  <a:tcPr marL="9525" marR="9525" marT="9525" marB="0" anchor="ctr">
                    <a:lnL>
                      <a:noFill/>
                    </a:lnL>
                    <a:lnR>
                      <a:noFill/>
                    </a:lnR>
                    <a:lnT>
                      <a:noFill/>
                    </a:lnT>
                    <a:lnB>
                      <a:noFill/>
                    </a:lnB>
                  </a:tcPr>
                </a:tc>
                <a:extLst>
                  <a:ext uri="{0D108BD9-81ED-4DB2-BD59-A6C34878D82A}">
                    <a16:rowId xmlns:a16="http://schemas.microsoft.com/office/drawing/2014/main" val="3875513673"/>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80 - 84</a:t>
                      </a:r>
                    </a:p>
                  </a:txBody>
                  <a:tcPr marL="9525" marR="9525" marT="9525" marB="0" anchor="ctr">
                    <a:lnL>
                      <a:noFill/>
                    </a:lnL>
                    <a:lnR>
                      <a:noFill/>
                    </a:lnR>
                    <a:lnT>
                      <a:noFill/>
                    </a:lnT>
                    <a:lnB>
                      <a:noFill/>
                    </a:lnB>
                  </a:tcPr>
                </a:tc>
                <a:extLst>
                  <a:ext uri="{0D108BD9-81ED-4DB2-BD59-A6C34878D82A}">
                    <a16:rowId xmlns:a16="http://schemas.microsoft.com/office/drawing/2014/main" val="424832510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75 - 79</a:t>
                      </a:r>
                    </a:p>
                  </a:txBody>
                  <a:tcPr marL="9525" marR="9525" marT="9525" marB="0" anchor="ctr">
                    <a:lnL>
                      <a:noFill/>
                    </a:lnL>
                    <a:lnR>
                      <a:noFill/>
                    </a:lnR>
                    <a:lnT>
                      <a:noFill/>
                    </a:lnT>
                    <a:lnB>
                      <a:noFill/>
                    </a:lnB>
                  </a:tcPr>
                </a:tc>
                <a:extLst>
                  <a:ext uri="{0D108BD9-81ED-4DB2-BD59-A6C34878D82A}">
                    <a16:rowId xmlns:a16="http://schemas.microsoft.com/office/drawing/2014/main" val="272099829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70 - 74</a:t>
                      </a:r>
                    </a:p>
                  </a:txBody>
                  <a:tcPr marL="9525" marR="9525" marT="9525" marB="0" anchor="ctr">
                    <a:lnL>
                      <a:noFill/>
                    </a:lnL>
                    <a:lnR>
                      <a:noFill/>
                    </a:lnR>
                    <a:lnT>
                      <a:noFill/>
                    </a:lnT>
                    <a:lnB>
                      <a:noFill/>
                    </a:lnB>
                  </a:tcPr>
                </a:tc>
                <a:extLst>
                  <a:ext uri="{0D108BD9-81ED-4DB2-BD59-A6C34878D82A}">
                    <a16:rowId xmlns:a16="http://schemas.microsoft.com/office/drawing/2014/main" val="268882922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65 - 69</a:t>
                      </a:r>
                    </a:p>
                  </a:txBody>
                  <a:tcPr marL="9525" marR="9525" marT="9525" marB="0" anchor="ctr">
                    <a:lnL>
                      <a:noFill/>
                    </a:lnL>
                    <a:lnR>
                      <a:noFill/>
                    </a:lnR>
                    <a:lnT>
                      <a:noFill/>
                    </a:lnT>
                    <a:lnB>
                      <a:noFill/>
                    </a:lnB>
                  </a:tcPr>
                </a:tc>
                <a:extLst>
                  <a:ext uri="{0D108BD9-81ED-4DB2-BD59-A6C34878D82A}">
                    <a16:rowId xmlns:a16="http://schemas.microsoft.com/office/drawing/2014/main" val="3563413067"/>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60 - 64</a:t>
                      </a:r>
                    </a:p>
                  </a:txBody>
                  <a:tcPr marL="9525" marR="9525" marT="9525" marB="0" anchor="ctr">
                    <a:lnL>
                      <a:noFill/>
                    </a:lnL>
                    <a:lnR>
                      <a:noFill/>
                    </a:lnR>
                    <a:lnT>
                      <a:noFill/>
                    </a:lnT>
                    <a:lnB>
                      <a:noFill/>
                    </a:lnB>
                  </a:tcPr>
                </a:tc>
                <a:extLst>
                  <a:ext uri="{0D108BD9-81ED-4DB2-BD59-A6C34878D82A}">
                    <a16:rowId xmlns:a16="http://schemas.microsoft.com/office/drawing/2014/main" val="169334740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55 - 59</a:t>
                      </a:r>
                    </a:p>
                  </a:txBody>
                  <a:tcPr marL="9525" marR="9525" marT="9525" marB="0" anchor="ctr">
                    <a:lnL>
                      <a:noFill/>
                    </a:lnL>
                    <a:lnR>
                      <a:noFill/>
                    </a:lnR>
                    <a:lnT>
                      <a:noFill/>
                    </a:lnT>
                    <a:lnB>
                      <a:noFill/>
                    </a:lnB>
                  </a:tcPr>
                </a:tc>
                <a:extLst>
                  <a:ext uri="{0D108BD9-81ED-4DB2-BD59-A6C34878D82A}">
                    <a16:rowId xmlns:a16="http://schemas.microsoft.com/office/drawing/2014/main" val="263696834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50 - 54</a:t>
                      </a:r>
                    </a:p>
                  </a:txBody>
                  <a:tcPr marL="9525" marR="9525" marT="9525" marB="0" anchor="ctr">
                    <a:lnL>
                      <a:noFill/>
                    </a:lnL>
                    <a:lnR>
                      <a:noFill/>
                    </a:lnR>
                    <a:lnT>
                      <a:noFill/>
                    </a:lnT>
                    <a:lnB>
                      <a:noFill/>
                    </a:lnB>
                  </a:tcPr>
                </a:tc>
                <a:extLst>
                  <a:ext uri="{0D108BD9-81ED-4DB2-BD59-A6C34878D82A}">
                    <a16:rowId xmlns:a16="http://schemas.microsoft.com/office/drawing/2014/main" val="1896197820"/>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45 - 49</a:t>
                      </a:r>
                    </a:p>
                  </a:txBody>
                  <a:tcPr marL="9525" marR="9525" marT="9525" marB="0" anchor="ctr">
                    <a:lnL>
                      <a:noFill/>
                    </a:lnL>
                    <a:lnR>
                      <a:noFill/>
                    </a:lnR>
                    <a:lnT>
                      <a:noFill/>
                    </a:lnT>
                    <a:lnB>
                      <a:noFill/>
                    </a:lnB>
                  </a:tcPr>
                </a:tc>
                <a:extLst>
                  <a:ext uri="{0D108BD9-81ED-4DB2-BD59-A6C34878D82A}">
                    <a16:rowId xmlns:a16="http://schemas.microsoft.com/office/drawing/2014/main" val="302363675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40 - 44</a:t>
                      </a:r>
                    </a:p>
                  </a:txBody>
                  <a:tcPr marL="9525" marR="9525" marT="9525" marB="0" anchor="ctr">
                    <a:lnL>
                      <a:noFill/>
                    </a:lnL>
                    <a:lnR>
                      <a:noFill/>
                    </a:lnR>
                    <a:lnT>
                      <a:noFill/>
                    </a:lnT>
                    <a:lnB>
                      <a:noFill/>
                    </a:lnB>
                  </a:tcPr>
                </a:tc>
                <a:extLst>
                  <a:ext uri="{0D108BD9-81ED-4DB2-BD59-A6C34878D82A}">
                    <a16:rowId xmlns:a16="http://schemas.microsoft.com/office/drawing/2014/main" val="149688491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35 - 39</a:t>
                      </a:r>
                    </a:p>
                  </a:txBody>
                  <a:tcPr marL="9525" marR="9525" marT="9525" marB="0" anchor="ctr">
                    <a:lnL>
                      <a:noFill/>
                    </a:lnL>
                    <a:lnR>
                      <a:noFill/>
                    </a:lnR>
                    <a:lnT>
                      <a:noFill/>
                    </a:lnT>
                    <a:lnB>
                      <a:noFill/>
                    </a:lnB>
                  </a:tcPr>
                </a:tc>
                <a:extLst>
                  <a:ext uri="{0D108BD9-81ED-4DB2-BD59-A6C34878D82A}">
                    <a16:rowId xmlns:a16="http://schemas.microsoft.com/office/drawing/2014/main" val="4100977835"/>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30 - 34</a:t>
                      </a:r>
                    </a:p>
                  </a:txBody>
                  <a:tcPr marL="9525" marR="9525" marT="9525" marB="0" anchor="ctr">
                    <a:lnL>
                      <a:noFill/>
                    </a:lnL>
                    <a:lnR>
                      <a:noFill/>
                    </a:lnR>
                    <a:lnT>
                      <a:noFill/>
                    </a:lnT>
                    <a:lnB>
                      <a:noFill/>
                    </a:lnB>
                  </a:tcPr>
                </a:tc>
                <a:extLst>
                  <a:ext uri="{0D108BD9-81ED-4DB2-BD59-A6C34878D82A}">
                    <a16:rowId xmlns:a16="http://schemas.microsoft.com/office/drawing/2014/main" val="201332126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25 - 29</a:t>
                      </a:r>
                    </a:p>
                  </a:txBody>
                  <a:tcPr marL="9525" marR="9525" marT="9525" marB="0" anchor="ctr">
                    <a:lnL>
                      <a:noFill/>
                    </a:lnL>
                    <a:lnR>
                      <a:noFill/>
                    </a:lnR>
                    <a:lnT>
                      <a:noFill/>
                    </a:lnT>
                    <a:lnB>
                      <a:noFill/>
                    </a:lnB>
                  </a:tcPr>
                </a:tc>
                <a:extLst>
                  <a:ext uri="{0D108BD9-81ED-4DB2-BD59-A6C34878D82A}">
                    <a16:rowId xmlns:a16="http://schemas.microsoft.com/office/drawing/2014/main" val="591685568"/>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20 - 24</a:t>
                      </a:r>
                    </a:p>
                  </a:txBody>
                  <a:tcPr marL="9525" marR="9525" marT="9525" marB="0" anchor="ctr">
                    <a:lnL>
                      <a:noFill/>
                    </a:lnL>
                    <a:lnR>
                      <a:noFill/>
                    </a:lnR>
                    <a:lnT>
                      <a:noFill/>
                    </a:lnT>
                    <a:lnB>
                      <a:noFill/>
                    </a:lnB>
                  </a:tcPr>
                </a:tc>
                <a:extLst>
                  <a:ext uri="{0D108BD9-81ED-4DB2-BD59-A6C34878D82A}">
                    <a16:rowId xmlns:a16="http://schemas.microsoft.com/office/drawing/2014/main" val="2915412577"/>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15 - 19</a:t>
                      </a:r>
                    </a:p>
                  </a:txBody>
                  <a:tcPr marL="9525" marR="9525" marT="9525" marB="0" anchor="ctr">
                    <a:lnL>
                      <a:noFill/>
                    </a:lnL>
                    <a:lnR>
                      <a:noFill/>
                    </a:lnR>
                    <a:lnT>
                      <a:noFill/>
                    </a:lnT>
                    <a:lnB>
                      <a:noFill/>
                    </a:lnB>
                  </a:tcPr>
                </a:tc>
                <a:extLst>
                  <a:ext uri="{0D108BD9-81ED-4DB2-BD59-A6C34878D82A}">
                    <a16:rowId xmlns:a16="http://schemas.microsoft.com/office/drawing/2014/main" val="260586015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10-14</a:t>
                      </a:r>
                    </a:p>
                  </a:txBody>
                  <a:tcPr marL="9525" marR="9525" marT="9525" marB="0" anchor="ctr">
                    <a:lnL>
                      <a:noFill/>
                    </a:lnL>
                    <a:lnR>
                      <a:noFill/>
                    </a:lnR>
                    <a:lnT>
                      <a:noFill/>
                    </a:lnT>
                    <a:lnB>
                      <a:noFill/>
                    </a:lnB>
                  </a:tcPr>
                </a:tc>
                <a:extLst>
                  <a:ext uri="{0D108BD9-81ED-4DB2-BD59-A6C34878D82A}">
                    <a16:rowId xmlns:a16="http://schemas.microsoft.com/office/drawing/2014/main" val="3595329643"/>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5-9</a:t>
                      </a:r>
                    </a:p>
                  </a:txBody>
                  <a:tcPr marL="9525" marR="9525" marT="9525" marB="0" anchor="ctr">
                    <a:lnL>
                      <a:noFill/>
                    </a:lnL>
                    <a:lnR>
                      <a:noFill/>
                    </a:lnR>
                    <a:lnT>
                      <a:noFill/>
                    </a:lnT>
                    <a:lnB>
                      <a:noFill/>
                    </a:lnB>
                  </a:tcPr>
                </a:tc>
                <a:extLst>
                  <a:ext uri="{0D108BD9-81ED-4DB2-BD59-A6C34878D82A}">
                    <a16:rowId xmlns:a16="http://schemas.microsoft.com/office/drawing/2014/main" val="76460221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0-4</a:t>
                      </a:r>
                    </a:p>
                  </a:txBody>
                  <a:tcPr marL="9525" marR="9525" marT="9525" marB="0" anchor="ctr">
                    <a:lnL>
                      <a:noFill/>
                    </a:lnL>
                    <a:lnR>
                      <a:noFill/>
                    </a:lnR>
                    <a:lnT>
                      <a:noFill/>
                    </a:lnT>
                    <a:lnB>
                      <a:noFill/>
                    </a:lnB>
                  </a:tcPr>
                </a:tc>
                <a:extLst>
                  <a:ext uri="{0D108BD9-81ED-4DB2-BD59-A6C34878D82A}">
                    <a16:rowId xmlns:a16="http://schemas.microsoft.com/office/drawing/2014/main" val="2445741407"/>
                  </a:ext>
                </a:extLst>
              </a:tr>
            </a:tbl>
          </a:graphicData>
        </a:graphic>
      </p:graphicFrame>
      <p:graphicFrame>
        <p:nvGraphicFramePr>
          <p:cNvPr id="43" name="Table 42">
            <a:extLst>
              <a:ext uri="{FF2B5EF4-FFF2-40B4-BE49-F238E27FC236}">
                <a16:creationId xmlns:a16="http://schemas.microsoft.com/office/drawing/2014/main" id="{28110172-A503-4A43-896C-6AD0C3BB79B5}"/>
              </a:ext>
            </a:extLst>
          </p:cNvPr>
          <p:cNvGraphicFramePr>
            <a:graphicFrameLocks noGrp="1"/>
          </p:cNvGraphicFramePr>
          <p:nvPr>
            <p:extLst>
              <p:ext uri="{D42A27DB-BD31-4B8C-83A1-F6EECF244321}">
                <p14:modId xmlns:p14="http://schemas.microsoft.com/office/powerpoint/2010/main" val="4172261822"/>
              </p:ext>
            </p:extLst>
          </p:nvPr>
        </p:nvGraphicFramePr>
        <p:xfrm>
          <a:off x="8988715" y="1811547"/>
          <a:ext cx="609600" cy="2380896"/>
        </p:xfrm>
        <a:graphic>
          <a:graphicData uri="http://schemas.openxmlformats.org/drawingml/2006/table">
            <a:tbl>
              <a:tblPr/>
              <a:tblGrid>
                <a:gridCol w="609600">
                  <a:extLst>
                    <a:ext uri="{9D8B030D-6E8A-4147-A177-3AD203B41FA5}">
                      <a16:colId xmlns:a16="http://schemas.microsoft.com/office/drawing/2014/main" val="249710685"/>
                    </a:ext>
                  </a:extLst>
                </a:gridCol>
              </a:tblGrid>
              <a:tr h="132272">
                <a:tc>
                  <a:txBody>
                    <a:bodyPr/>
                    <a:lstStyle/>
                    <a:p>
                      <a:pPr algn="ctr" fontAlgn="ctr"/>
                      <a:r>
                        <a:rPr lang="en-US" sz="800" b="0" i="0" u="none" strike="noStrike" dirty="0">
                          <a:solidFill>
                            <a:srgbClr val="000000"/>
                          </a:solidFill>
                          <a:effectLst/>
                          <a:latin typeface="Tw Cen MT Condensed" panose="020B0606020104020203" pitchFamily="34" charset="0"/>
                        </a:rPr>
                        <a:t>85+</a:t>
                      </a:r>
                    </a:p>
                  </a:txBody>
                  <a:tcPr marL="9525" marR="9525" marT="9525" marB="0" anchor="ctr">
                    <a:lnL>
                      <a:noFill/>
                    </a:lnL>
                    <a:lnR>
                      <a:noFill/>
                    </a:lnR>
                    <a:lnT>
                      <a:noFill/>
                    </a:lnT>
                    <a:lnB>
                      <a:noFill/>
                    </a:lnB>
                  </a:tcPr>
                </a:tc>
                <a:extLst>
                  <a:ext uri="{0D108BD9-81ED-4DB2-BD59-A6C34878D82A}">
                    <a16:rowId xmlns:a16="http://schemas.microsoft.com/office/drawing/2014/main" val="3875513673"/>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80 - 84</a:t>
                      </a:r>
                    </a:p>
                  </a:txBody>
                  <a:tcPr marL="9525" marR="9525" marT="9525" marB="0" anchor="ctr">
                    <a:lnL>
                      <a:noFill/>
                    </a:lnL>
                    <a:lnR>
                      <a:noFill/>
                    </a:lnR>
                    <a:lnT>
                      <a:noFill/>
                    </a:lnT>
                    <a:lnB>
                      <a:noFill/>
                    </a:lnB>
                  </a:tcPr>
                </a:tc>
                <a:extLst>
                  <a:ext uri="{0D108BD9-81ED-4DB2-BD59-A6C34878D82A}">
                    <a16:rowId xmlns:a16="http://schemas.microsoft.com/office/drawing/2014/main" val="424832510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75 - 79</a:t>
                      </a:r>
                    </a:p>
                  </a:txBody>
                  <a:tcPr marL="9525" marR="9525" marT="9525" marB="0" anchor="ctr">
                    <a:lnL>
                      <a:noFill/>
                    </a:lnL>
                    <a:lnR>
                      <a:noFill/>
                    </a:lnR>
                    <a:lnT>
                      <a:noFill/>
                    </a:lnT>
                    <a:lnB>
                      <a:noFill/>
                    </a:lnB>
                  </a:tcPr>
                </a:tc>
                <a:extLst>
                  <a:ext uri="{0D108BD9-81ED-4DB2-BD59-A6C34878D82A}">
                    <a16:rowId xmlns:a16="http://schemas.microsoft.com/office/drawing/2014/main" val="272099829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70 - 74</a:t>
                      </a:r>
                    </a:p>
                  </a:txBody>
                  <a:tcPr marL="9525" marR="9525" marT="9525" marB="0" anchor="ctr">
                    <a:lnL>
                      <a:noFill/>
                    </a:lnL>
                    <a:lnR>
                      <a:noFill/>
                    </a:lnR>
                    <a:lnT>
                      <a:noFill/>
                    </a:lnT>
                    <a:lnB>
                      <a:noFill/>
                    </a:lnB>
                  </a:tcPr>
                </a:tc>
                <a:extLst>
                  <a:ext uri="{0D108BD9-81ED-4DB2-BD59-A6C34878D82A}">
                    <a16:rowId xmlns:a16="http://schemas.microsoft.com/office/drawing/2014/main" val="268882922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65 - 69</a:t>
                      </a:r>
                    </a:p>
                  </a:txBody>
                  <a:tcPr marL="9525" marR="9525" marT="9525" marB="0" anchor="ctr">
                    <a:lnL>
                      <a:noFill/>
                    </a:lnL>
                    <a:lnR>
                      <a:noFill/>
                    </a:lnR>
                    <a:lnT>
                      <a:noFill/>
                    </a:lnT>
                    <a:lnB>
                      <a:noFill/>
                    </a:lnB>
                  </a:tcPr>
                </a:tc>
                <a:extLst>
                  <a:ext uri="{0D108BD9-81ED-4DB2-BD59-A6C34878D82A}">
                    <a16:rowId xmlns:a16="http://schemas.microsoft.com/office/drawing/2014/main" val="3563413067"/>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60 - 64</a:t>
                      </a:r>
                    </a:p>
                  </a:txBody>
                  <a:tcPr marL="9525" marR="9525" marT="9525" marB="0" anchor="ctr">
                    <a:lnL>
                      <a:noFill/>
                    </a:lnL>
                    <a:lnR>
                      <a:noFill/>
                    </a:lnR>
                    <a:lnT>
                      <a:noFill/>
                    </a:lnT>
                    <a:lnB>
                      <a:noFill/>
                    </a:lnB>
                  </a:tcPr>
                </a:tc>
                <a:extLst>
                  <a:ext uri="{0D108BD9-81ED-4DB2-BD59-A6C34878D82A}">
                    <a16:rowId xmlns:a16="http://schemas.microsoft.com/office/drawing/2014/main" val="169334740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55 - 59</a:t>
                      </a:r>
                    </a:p>
                  </a:txBody>
                  <a:tcPr marL="9525" marR="9525" marT="9525" marB="0" anchor="ctr">
                    <a:lnL>
                      <a:noFill/>
                    </a:lnL>
                    <a:lnR>
                      <a:noFill/>
                    </a:lnR>
                    <a:lnT>
                      <a:noFill/>
                    </a:lnT>
                    <a:lnB>
                      <a:noFill/>
                    </a:lnB>
                  </a:tcPr>
                </a:tc>
                <a:extLst>
                  <a:ext uri="{0D108BD9-81ED-4DB2-BD59-A6C34878D82A}">
                    <a16:rowId xmlns:a16="http://schemas.microsoft.com/office/drawing/2014/main" val="263696834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50 - 54</a:t>
                      </a:r>
                    </a:p>
                  </a:txBody>
                  <a:tcPr marL="9525" marR="9525" marT="9525" marB="0" anchor="ctr">
                    <a:lnL>
                      <a:noFill/>
                    </a:lnL>
                    <a:lnR>
                      <a:noFill/>
                    </a:lnR>
                    <a:lnT>
                      <a:noFill/>
                    </a:lnT>
                    <a:lnB>
                      <a:noFill/>
                    </a:lnB>
                  </a:tcPr>
                </a:tc>
                <a:extLst>
                  <a:ext uri="{0D108BD9-81ED-4DB2-BD59-A6C34878D82A}">
                    <a16:rowId xmlns:a16="http://schemas.microsoft.com/office/drawing/2014/main" val="1896197820"/>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45 - 49</a:t>
                      </a:r>
                    </a:p>
                  </a:txBody>
                  <a:tcPr marL="9525" marR="9525" marT="9525" marB="0" anchor="ctr">
                    <a:lnL>
                      <a:noFill/>
                    </a:lnL>
                    <a:lnR>
                      <a:noFill/>
                    </a:lnR>
                    <a:lnT>
                      <a:noFill/>
                    </a:lnT>
                    <a:lnB>
                      <a:noFill/>
                    </a:lnB>
                  </a:tcPr>
                </a:tc>
                <a:extLst>
                  <a:ext uri="{0D108BD9-81ED-4DB2-BD59-A6C34878D82A}">
                    <a16:rowId xmlns:a16="http://schemas.microsoft.com/office/drawing/2014/main" val="3023636754"/>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40 - 44</a:t>
                      </a:r>
                    </a:p>
                  </a:txBody>
                  <a:tcPr marL="9525" marR="9525" marT="9525" marB="0" anchor="ctr">
                    <a:lnL>
                      <a:noFill/>
                    </a:lnL>
                    <a:lnR>
                      <a:noFill/>
                    </a:lnR>
                    <a:lnT>
                      <a:noFill/>
                    </a:lnT>
                    <a:lnB>
                      <a:noFill/>
                    </a:lnB>
                  </a:tcPr>
                </a:tc>
                <a:extLst>
                  <a:ext uri="{0D108BD9-81ED-4DB2-BD59-A6C34878D82A}">
                    <a16:rowId xmlns:a16="http://schemas.microsoft.com/office/drawing/2014/main" val="149688491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35 - 39</a:t>
                      </a:r>
                    </a:p>
                  </a:txBody>
                  <a:tcPr marL="9525" marR="9525" marT="9525" marB="0" anchor="ctr">
                    <a:lnL>
                      <a:noFill/>
                    </a:lnL>
                    <a:lnR>
                      <a:noFill/>
                    </a:lnR>
                    <a:lnT>
                      <a:noFill/>
                    </a:lnT>
                    <a:lnB>
                      <a:noFill/>
                    </a:lnB>
                  </a:tcPr>
                </a:tc>
                <a:extLst>
                  <a:ext uri="{0D108BD9-81ED-4DB2-BD59-A6C34878D82A}">
                    <a16:rowId xmlns:a16="http://schemas.microsoft.com/office/drawing/2014/main" val="4100977835"/>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30 - 34</a:t>
                      </a:r>
                    </a:p>
                  </a:txBody>
                  <a:tcPr marL="9525" marR="9525" marT="9525" marB="0" anchor="ctr">
                    <a:lnL>
                      <a:noFill/>
                    </a:lnL>
                    <a:lnR>
                      <a:noFill/>
                    </a:lnR>
                    <a:lnT>
                      <a:noFill/>
                    </a:lnT>
                    <a:lnB>
                      <a:noFill/>
                    </a:lnB>
                  </a:tcPr>
                </a:tc>
                <a:extLst>
                  <a:ext uri="{0D108BD9-81ED-4DB2-BD59-A6C34878D82A}">
                    <a16:rowId xmlns:a16="http://schemas.microsoft.com/office/drawing/2014/main" val="2013321269"/>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25 - 29</a:t>
                      </a:r>
                    </a:p>
                  </a:txBody>
                  <a:tcPr marL="9525" marR="9525" marT="9525" marB="0" anchor="ctr">
                    <a:lnL>
                      <a:noFill/>
                    </a:lnL>
                    <a:lnR>
                      <a:noFill/>
                    </a:lnR>
                    <a:lnT>
                      <a:noFill/>
                    </a:lnT>
                    <a:lnB>
                      <a:noFill/>
                    </a:lnB>
                  </a:tcPr>
                </a:tc>
                <a:extLst>
                  <a:ext uri="{0D108BD9-81ED-4DB2-BD59-A6C34878D82A}">
                    <a16:rowId xmlns:a16="http://schemas.microsoft.com/office/drawing/2014/main" val="591685568"/>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20 - 24</a:t>
                      </a:r>
                    </a:p>
                  </a:txBody>
                  <a:tcPr marL="9525" marR="9525" marT="9525" marB="0" anchor="ctr">
                    <a:lnL>
                      <a:noFill/>
                    </a:lnL>
                    <a:lnR>
                      <a:noFill/>
                    </a:lnR>
                    <a:lnT>
                      <a:noFill/>
                    </a:lnT>
                    <a:lnB>
                      <a:noFill/>
                    </a:lnB>
                  </a:tcPr>
                </a:tc>
                <a:extLst>
                  <a:ext uri="{0D108BD9-81ED-4DB2-BD59-A6C34878D82A}">
                    <a16:rowId xmlns:a16="http://schemas.microsoft.com/office/drawing/2014/main" val="2915412577"/>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15 - 19</a:t>
                      </a:r>
                    </a:p>
                  </a:txBody>
                  <a:tcPr marL="9525" marR="9525" marT="9525" marB="0" anchor="ctr">
                    <a:lnL>
                      <a:noFill/>
                    </a:lnL>
                    <a:lnR>
                      <a:noFill/>
                    </a:lnR>
                    <a:lnT>
                      <a:noFill/>
                    </a:lnT>
                    <a:lnB>
                      <a:noFill/>
                    </a:lnB>
                  </a:tcPr>
                </a:tc>
                <a:extLst>
                  <a:ext uri="{0D108BD9-81ED-4DB2-BD59-A6C34878D82A}">
                    <a16:rowId xmlns:a16="http://schemas.microsoft.com/office/drawing/2014/main" val="260586015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10-14</a:t>
                      </a:r>
                    </a:p>
                  </a:txBody>
                  <a:tcPr marL="9525" marR="9525" marT="9525" marB="0" anchor="ctr">
                    <a:lnL>
                      <a:noFill/>
                    </a:lnL>
                    <a:lnR>
                      <a:noFill/>
                    </a:lnR>
                    <a:lnT>
                      <a:noFill/>
                    </a:lnT>
                    <a:lnB>
                      <a:noFill/>
                    </a:lnB>
                  </a:tcPr>
                </a:tc>
                <a:extLst>
                  <a:ext uri="{0D108BD9-81ED-4DB2-BD59-A6C34878D82A}">
                    <a16:rowId xmlns:a16="http://schemas.microsoft.com/office/drawing/2014/main" val="3595329643"/>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5-9</a:t>
                      </a:r>
                    </a:p>
                  </a:txBody>
                  <a:tcPr marL="9525" marR="9525" marT="9525" marB="0" anchor="ctr">
                    <a:lnL>
                      <a:noFill/>
                    </a:lnL>
                    <a:lnR>
                      <a:noFill/>
                    </a:lnR>
                    <a:lnT>
                      <a:noFill/>
                    </a:lnT>
                    <a:lnB>
                      <a:noFill/>
                    </a:lnB>
                  </a:tcPr>
                </a:tc>
                <a:extLst>
                  <a:ext uri="{0D108BD9-81ED-4DB2-BD59-A6C34878D82A}">
                    <a16:rowId xmlns:a16="http://schemas.microsoft.com/office/drawing/2014/main" val="764602211"/>
                  </a:ext>
                </a:extLst>
              </a:tr>
              <a:tr h="132272">
                <a:tc>
                  <a:txBody>
                    <a:bodyPr/>
                    <a:lstStyle/>
                    <a:p>
                      <a:pPr algn="ctr" fontAlgn="ctr"/>
                      <a:r>
                        <a:rPr lang="en-US" sz="800" b="0" i="0" u="none" strike="noStrike" dirty="0">
                          <a:solidFill>
                            <a:srgbClr val="000000"/>
                          </a:solidFill>
                          <a:effectLst/>
                          <a:latin typeface="Tw Cen MT Condensed" panose="020B0606020104020203" pitchFamily="34" charset="0"/>
                        </a:rPr>
                        <a:t>0-4</a:t>
                      </a:r>
                    </a:p>
                  </a:txBody>
                  <a:tcPr marL="9525" marR="9525" marT="9525" marB="0" anchor="ctr">
                    <a:lnL>
                      <a:noFill/>
                    </a:lnL>
                    <a:lnR>
                      <a:noFill/>
                    </a:lnR>
                    <a:lnT>
                      <a:noFill/>
                    </a:lnT>
                    <a:lnB>
                      <a:noFill/>
                    </a:lnB>
                  </a:tcPr>
                </a:tc>
                <a:extLst>
                  <a:ext uri="{0D108BD9-81ED-4DB2-BD59-A6C34878D82A}">
                    <a16:rowId xmlns:a16="http://schemas.microsoft.com/office/drawing/2014/main" val="2445741407"/>
                  </a:ext>
                </a:extLst>
              </a:tr>
            </a:tbl>
          </a:graphicData>
        </a:graphic>
      </p:graphicFrame>
      <p:sp>
        <p:nvSpPr>
          <p:cNvPr id="44" name="Rectangle 43">
            <a:extLst>
              <a:ext uri="{FF2B5EF4-FFF2-40B4-BE49-F238E27FC236}">
                <a16:creationId xmlns:a16="http://schemas.microsoft.com/office/drawing/2014/main" id="{43A8F67A-963F-4205-93BA-9A854A51770B}"/>
              </a:ext>
            </a:extLst>
          </p:cNvPr>
          <p:cNvSpPr/>
          <p:nvPr/>
        </p:nvSpPr>
        <p:spPr>
          <a:xfrm>
            <a:off x="8525290" y="4302040"/>
            <a:ext cx="53788" cy="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14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5260" y="238727"/>
            <a:ext cx="4675910" cy="769441"/>
          </a:xfrm>
          <a:prstGeom prst="rect">
            <a:avLst/>
          </a:prstGeom>
          <a:noFill/>
        </p:spPr>
        <p:txBody>
          <a:bodyPr wrap="square" rtlCol="0">
            <a:spAutoFit/>
          </a:bodyPr>
          <a:lstStyle/>
          <a:p>
            <a:r>
              <a:rPr lang="en-US" sz="4400" dirty="0">
                <a:latin typeface="Tw Cen MT Condensed" panose="020B0606020104020203" pitchFamily="34" charset="0"/>
              </a:rPr>
              <a:t>RACIAL COMPOSITION</a:t>
            </a:r>
          </a:p>
        </p:txBody>
      </p:sp>
      <p:sp>
        <p:nvSpPr>
          <p:cNvPr id="5" name="Rectangle 4"/>
          <p:cNvSpPr/>
          <p:nvPr/>
        </p:nvSpPr>
        <p:spPr>
          <a:xfrm>
            <a:off x="5201070" y="446809"/>
            <a:ext cx="6544120"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122" name="Picture 2" descr="https://www.fiserv.com/images/mobile/ConsumerIcon_Or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858" y="4850130"/>
            <a:ext cx="1637718" cy="17895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24692" y="1162093"/>
            <a:ext cx="1173013" cy="769441"/>
          </a:xfrm>
          <a:prstGeom prst="rect">
            <a:avLst/>
          </a:prstGeom>
          <a:noFill/>
        </p:spPr>
        <p:txBody>
          <a:bodyPr wrap="square" rtlCol="0">
            <a:spAutoFit/>
          </a:bodyPr>
          <a:lstStyle/>
          <a:p>
            <a:r>
              <a:rPr lang="en-US" sz="4400" dirty="0">
                <a:latin typeface="Tw Cen MT Condensed" panose="020B0606020104020203" pitchFamily="34" charset="0"/>
              </a:rPr>
              <a:t>2019</a:t>
            </a:r>
          </a:p>
        </p:txBody>
      </p:sp>
      <p:sp>
        <p:nvSpPr>
          <p:cNvPr id="15" name="TextBox 14"/>
          <p:cNvSpPr txBox="1"/>
          <p:nvPr/>
        </p:nvSpPr>
        <p:spPr>
          <a:xfrm>
            <a:off x="2218658" y="1162093"/>
            <a:ext cx="1173013" cy="769441"/>
          </a:xfrm>
          <a:prstGeom prst="rect">
            <a:avLst/>
          </a:prstGeom>
          <a:noFill/>
        </p:spPr>
        <p:txBody>
          <a:bodyPr wrap="square" rtlCol="0">
            <a:spAutoFit/>
          </a:bodyPr>
          <a:lstStyle/>
          <a:p>
            <a:r>
              <a:rPr lang="en-US" sz="4400" dirty="0">
                <a:latin typeface="Tw Cen MT Condensed" panose="020B0606020104020203" pitchFamily="34" charset="0"/>
              </a:rPr>
              <a:t>2010</a:t>
            </a:r>
          </a:p>
        </p:txBody>
      </p:sp>
      <p:sp>
        <p:nvSpPr>
          <p:cNvPr id="20" name="TextBox 19"/>
          <p:cNvSpPr txBox="1"/>
          <p:nvPr/>
        </p:nvSpPr>
        <p:spPr>
          <a:xfrm>
            <a:off x="9050664" y="1162093"/>
            <a:ext cx="2891790" cy="4247317"/>
          </a:xfrm>
          <a:prstGeom prst="rect">
            <a:avLst/>
          </a:prstGeom>
          <a:noFill/>
        </p:spPr>
        <p:txBody>
          <a:bodyPr wrap="square" rtlCol="0">
            <a:spAutoFit/>
          </a:bodyPr>
          <a:lstStyle/>
          <a:p>
            <a:r>
              <a:rPr lang="en-US" dirty="0">
                <a:latin typeface="Tw Cen MT Condensed" panose="020B0606020104020203" pitchFamily="34" charset="0"/>
              </a:rPr>
              <a:t>Between 2010 and 2019, the City of Dunwoody became more diverse. </a:t>
            </a:r>
          </a:p>
          <a:p>
            <a:endParaRPr lang="en-US" dirty="0">
              <a:latin typeface="Tw Cen MT Condensed" panose="020B0606020104020203" pitchFamily="34" charset="0"/>
            </a:endParaRPr>
          </a:p>
          <a:p>
            <a:r>
              <a:rPr lang="en-US" dirty="0">
                <a:latin typeface="Tw Cen MT Condensed" panose="020B0606020104020203" pitchFamily="34" charset="0"/>
              </a:rPr>
              <a:t>The proportion of all residents of color, and residents who identified as two or more races increased, while the proportion of white residents decreased. </a:t>
            </a:r>
          </a:p>
          <a:p>
            <a:endParaRPr lang="en-US" dirty="0">
              <a:latin typeface="Tw Cen MT Condensed" panose="020B0606020104020203" pitchFamily="34" charset="0"/>
            </a:endParaRPr>
          </a:p>
          <a:p>
            <a:r>
              <a:rPr lang="en-US" dirty="0">
                <a:latin typeface="Tw Cen MT Condensed" panose="020B0606020104020203" pitchFamily="34" charset="0"/>
              </a:rPr>
              <a:t>9.6% of residents of any race identified as Latino in 2010, and this percentage increased slightly, to 9.7% by 2019. </a:t>
            </a:r>
          </a:p>
          <a:p>
            <a:endParaRPr lang="en-US" sz="1600" dirty="0">
              <a:latin typeface="Tw Cen MT Condensed" panose="020B0606020104020203" pitchFamily="34" charset="0"/>
            </a:endParaRPr>
          </a:p>
          <a:p>
            <a:r>
              <a:rPr lang="en-US" sz="1000" dirty="0">
                <a:latin typeface="Tw Cen MT Condensed" panose="020B0606020104020203" pitchFamily="34" charset="0"/>
              </a:rPr>
              <a:t>Data Sources: US Census;</a:t>
            </a:r>
          </a:p>
          <a:p>
            <a:r>
              <a:rPr lang="en-US" sz="1000" dirty="0" err="1">
                <a:latin typeface="Tw Cen MT Condensed" panose="020B0606020104020203" pitchFamily="34" charset="0"/>
              </a:rPr>
              <a:t>Esri</a:t>
            </a:r>
            <a:r>
              <a:rPr lang="en-US" sz="1000" dirty="0">
                <a:latin typeface="Tw Cen MT Condensed" panose="020B0606020104020203" pitchFamily="34" charset="0"/>
              </a:rPr>
              <a:t> Business Analyst</a:t>
            </a: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E84B2A0E-C978-43A9-8B33-2910BAEF68B6}"/>
                  </a:ext>
                </a:extLst>
              </p:cNvPr>
              <p:cNvGraphicFramePr/>
              <p:nvPr>
                <p:extLst>
                  <p:ext uri="{D42A27DB-BD31-4B8C-83A1-F6EECF244321}">
                    <p14:modId xmlns:p14="http://schemas.microsoft.com/office/powerpoint/2010/main" val="2076113892"/>
                  </p:ext>
                </p:extLst>
              </p:nvPr>
            </p:nvGraphicFramePr>
            <p:xfrm>
              <a:off x="517404" y="2117570"/>
              <a:ext cx="4114800" cy="329184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a:extLst>
                  <a:ext uri="{FF2B5EF4-FFF2-40B4-BE49-F238E27FC236}">
                    <a16:creationId xmlns:a16="http://schemas.microsoft.com/office/drawing/2014/main" id="{E84B2A0E-C978-43A9-8B33-2910BAEF68B6}"/>
                  </a:ext>
                </a:extLst>
              </p:cNvPr>
              <p:cNvPicPr>
                <a:picLocks noGrp="1" noRot="1" noChangeAspect="1" noMove="1" noResize="1" noEditPoints="1" noAdjustHandles="1" noChangeArrowheads="1" noChangeShapeType="1"/>
              </p:cNvPicPr>
              <p:nvPr/>
            </p:nvPicPr>
            <p:blipFill>
              <a:blip r:embed="rId4"/>
              <a:stretch>
                <a:fillRect/>
              </a:stretch>
            </p:blipFill>
            <p:spPr>
              <a:xfrm>
                <a:off x="517404" y="2117570"/>
                <a:ext cx="4114800" cy="329184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6D66C643-BE66-4039-823D-14BD7349C425}"/>
                  </a:ext>
                </a:extLst>
              </p:cNvPr>
              <p:cNvGraphicFramePr>
                <a:graphicFrameLocks/>
              </p:cNvGraphicFramePr>
              <p:nvPr>
                <p:extLst>
                  <p:ext uri="{D42A27DB-BD31-4B8C-83A1-F6EECF244321}">
                    <p14:modId xmlns:p14="http://schemas.microsoft.com/office/powerpoint/2010/main" val="2629755412"/>
                  </p:ext>
                </p:extLst>
              </p:nvPr>
            </p:nvGraphicFramePr>
            <p:xfrm>
              <a:off x="4839986" y="2117570"/>
              <a:ext cx="4114800" cy="329184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7" name="Chart 16">
                <a:extLst>
                  <a:ext uri="{FF2B5EF4-FFF2-40B4-BE49-F238E27FC236}">
                    <a16:creationId xmlns:a16="http://schemas.microsoft.com/office/drawing/2014/main" id="{6D66C643-BE66-4039-823D-14BD7349C425}"/>
                  </a:ext>
                </a:extLst>
              </p:cNvPr>
              <p:cNvPicPr>
                <a:picLocks noGrp="1" noRot="1" noChangeAspect="1" noMove="1" noResize="1" noEditPoints="1" noAdjustHandles="1" noChangeArrowheads="1" noChangeShapeType="1"/>
              </p:cNvPicPr>
              <p:nvPr/>
            </p:nvPicPr>
            <p:blipFill>
              <a:blip r:embed="rId6"/>
              <a:stretch>
                <a:fillRect/>
              </a:stretch>
            </p:blipFill>
            <p:spPr>
              <a:xfrm>
                <a:off x="4839986" y="2117570"/>
                <a:ext cx="4114800" cy="3291840"/>
              </a:xfrm>
              <a:prstGeom prst="rect">
                <a:avLst/>
              </a:prstGeom>
            </p:spPr>
          </p:pic>
        </mc:Fallback>
      </mc:AlternateContent>
    </p:spTree>
    <p:extLst>
      <p:ext uri="{BB962C8B-B14F-4D97-AF65-F5344CB8AC3E}">
        <p14:creationId xmlns:p14="http://schemas.microsoft.com/office/powerpoint/2010/main" val="173635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5260" y="238727"/>
            <a:ext cx="4675910" cy="769441"/>
          </a:xfrm>
          <a:prstGeom prst="rect">
            <a:avLst/>
          </a:prstGeom>
          <a:noFill/>
        </p:spPr>
        <p:txBody>
          <a:bodyPr wrap="square" rtlCol="0">
            <a:spAutoFit/>
          </a:bodyPr>
          <a:lstStyle/>
          <a:p>
            <a:r>
              <a:rPr lang="en-US" sz="4400" dirty="0">
                <a:latin typeface="Tw Cen MT Condensed" panose="020B0606020104020203" pitchFamily="34" charset="0"/>
              </a:rPr>
              <a:t>RACIAL COMPOSITION</a:t>
            </a:r>
          </a:p>
        </p:txBody>
      </p:sp>
      <p:sp>
        <p:nvSpPr>
          <p:cNvPr id="5" name="Rectangle 4"/>
          <p:cNvSpPr/>
          <p:nvPr/>
        </p:nvSpPr>
        <p:spPr>
          <a:xfrm>
            <a:off x="5165386" y="446809"/>
            <a:ext cx="6579803"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467591" y="441607"/>
            <a:ext cx="1021771"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122" name="Picture 2" descr="https://www.fiserv.com/images/mobile/ConsumerIcon_Or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632" y="4850130"/>
            <a:ext cx="1637718" cy="17895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8982" y="1085815"/>
            <a:ext cx="1503343" cy="954107"/>
          </a:xfrm>
          <a:prstGeom prst="rect">
            <a:avLst/>
          </a:prstGeom>
          <a:noFill/>
        </p:spPr>
        <p:txBody>
          <a:bodyPr wrap="square" rtlCol="0">
            <a:spAutoFit/>
          </a:bodyPr>
          <a:lstStyle/>
          <a:p>
            <a:pPr algn="ctr"/>
            <a:r>
              <a:rPr lang="en-US" sz="2800" dirty="0">
                <a:latin typeface="Tw Cen MT Condensed" panose="020B0606020104020203" pitchFamily="34" charset="0"/>
              </a:rPr>
              <a:t>Dunwoody</a:t>
            </a:r>
          </a:p>
          <a:p>
            <a:pPr algn="ctr"/>
            <a:r>
              <a:rPr lang="en-US" sz="2800" dirty="0">
                <a:latin typeface="Tw Cen MT Condensed" panose="020B0606020104020203" pitchFamily="34" charset="0"/>
              </a:rPr>
              <a:t>2019</a:t>
            </a:r>
          </a:p>
        </p:txBody>
      </p:sp>
      <p:sp>
        <p:nvSpPr>
          <p:cNvPr id="20" name="TextBox 19"/>
          <p:cNvSpPr txBox="1"/>
          <p:nvPr/>
        </p:nvSpPr>
        <p:spPr>
          <a:xfrm>
            <a:off x="8853400" y="1945981"/>
            <a:ext cx="2891790" cy="3262432"/>
          </a:xfrm>
          <a:prstGeom prst="rect">
            <a:avLst/>
          </a:prstGeom>
          <a:noFill/>
        </p:spPr>
        <p:txBody>
          <a:bodyPr wrap="square" rtlCol="0">
            <a:spAutoFit/>
          </a:bodyPr>
          <a:lstStyle/>
          <a:p>
            <a:r>
              <a:rPr lang="en-US" dirty="0">
                <a:latin typeface="Tw Cen MT Condensed" panose="020B0606020104020203" pitchFamily="34" charset="0"/>
              </a:rPr>
              <a:t>The racial distribution in Dunwoody reflects the racial distribution in the 10-county metro loosely, though Dunwoody is home to a smaller proportion of residents of color than the Metro Area.</a:t>
            </a:r>
          </a:p>
          <a:p>
            <a:endParaRPr lang="en-US" dirty="0">
              <a:latin typeface="Tw Cen MT Condensed" panose="020B0606020104020203" pitchFamily="34" charset="0"/>
            </a:endParaRPr>
          </a:p>
          <a:p>
            <a:r>
              <a:rPr lang="en-US" dirty="0">
                <a:latin typeface="Tw Cen MT Condensed" panose="020B0606020104020203" pitchFamily="34" charset="0"/>
              </a:rPr>
              <a:t>Dunwoody’s population is proportionately more white and Asian than that of the Metro Area. </a:t>
            </a:r>
          </a:p>
          <a:p>
            <a:endParaRPr lang="en-US" sz="1600" dirty="0">
              <a:latin typeface="Tw Cen MT Condensed" panose="020B0606020104020203" pitchFamily="34" charset="0"/>
            </a:endParaRPr>
          </a:p>
          <a:p>
            <a:r>
              <a:rPr lang="en-US" sz="1000" dirty="0">
                <a:latin typeface="Tw Cen MT Condensed" panose="020B0606020104020203" pitchFamily="34" charset="0"/>
              </a:rPr>
              <a:t>Data Source: </a:t>
            </a:r>
            <a:r>
              <a:rPr lang="en-US" sz="1000" dirty="0" err="1">
                <a:latin typeface="Tw Cen MT Condensed" panose="020B0606020104020203" pitchFamily="34" charset="0"/>
              </a:rPr>
              <a:t>Esri</a:t>
            </a:r>
            <a:r>
              <a:rPr lang="en-US" sz="1000" dirty="0">
                <a:latin typeface="Tw Cen MT Condensed" panose="020B0606020104020203" pitchFamily="34" charset="0"/>
              </a:rPr>
              <a:t> Business Analyst</a:t>
            </a:r>
          </a:p>
        </p:txBody>
      </p:sp>
      <p:sp>
        <p:nvSpPr>
          <p:cNvPr id="14" name="TextBox 13"/>
          <p:cNvSpPr txBox="1"/>
          <p:nvPr/>
        </p:nvSpPr>
        <p:spPr>
          <a:xfrm>
            <a:off x="4971947" y="1084722"/>
            <a:ext cx="3154044" cy="954107"/>
          </a:xfrm>
          <a:prstGeom prst="rect">
            <a:avLst/>
          </a:prstGeom>
          <a:noFill/>
        </p:spPr>
        <p:txBody>
          <a:bodyPr wrap="square" rtlCol="0">
            <a:spAutoFit/>
          </a:bodyPr>
          <a:lstStyle/>
          <a:p>
            <a:pPr algn="ctr"/>
            <a:r>
              <a:rPr lang="en-US" sz="2800" dirty="0">
                <a:latin typeface="Tw Cen MT Condensed" panose="020B0606020104020203" pitchFamily="34" charset="0"/>
              </a:rPr>
              <a:t>10-COUNTY ATLANTA METRO</a:t>
            </a:r>
          </a:p>
          <a:p>
            <a:pPr algn="ctr"/>
            <a:r>
              <a:rPr lang="en-US" sz="2800" dirty="0">
                <a:latin typeface="Tw Cen MT Condensed" panose="020B0606020104020203" pitchFamily="34" charset="0"/>
              </a:rPr>
              <a:t>2019</a:t>
            </a:r>
          </a:p>
        </p:txBody>
      </p:sp>
      <mc:AlternateContent xmlns:mc="http://schemas.openxmlformats.org/markup-compatibility/2006" xmlns:cx1="http://schemas.microsoft.com/office/drawing/2015/9/8/chartex">
        <mc:Choice Requires="cx1">
          <p:graphicFrame>
            <p:nvGraphicFramePr>
              <p:cNvPr id="16" name="Chart 15">
                <a:extLst>
                  <a:ext uri="{FF2B5EF4-FFF2-40B4-BE49-F238E27FC236}">
                    <a16:creationId xmlns:a16="http://schemas.microsoft.com/office/drawing/2014/main" id="{C39FE73D-A372-407B-8D43-F33A54E52044}"/>
                  </a:ext>
                </a:extLst>
              </p:cNvPr>
              <p:cNvGraphicFramePr/>
              <p:nvPr>
                <p:extLst>
                  <p:ext uri="{D42A27DB-BD31-4B8C-83A1-F6EECF244321}">
                    <p14:modId xmlns:p14="http://schemas.microsoft.com/office/powerpoint/2010/main" val="2542789858"/>
                  </p:ext>
                </p:extLst>
              </p:nvPr>
            </p:nvGraphicFramePr>
            <p:xfrm>
              <a:off x="4601440" y="2104692"/>
              <a:ext cx="4114800" cy="329184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6" name="Chart 15">
                <a:extLst>
                  <a:ext uri="{FF2B5EF4-FFF2-40B4-BE49-F238E27FC236}">
                    <a16:creationId xmlns:a16="http://schemas.microsoft.com/office/drawing/2014/main" id="{C39FE73D-A372-407B-8D43-F33A54E52044}"/>
                  </a:ext>
                </a:extLst>
              </p:cNvPr>
              <p:cNvPicPr>
                <a:picLocks noGrp="1" noRot="1" noChangeAspect="1" noMove="1" noResize="1" noEditPoints="1" noAdjustHandles="1" noChangeArrowheads="1" noChangeShapeType="1"/>
              </p:cNvPicPr>
              <p:nvPr/>
            </p:nvPicPr>
            <p:blipFill>
              <a:blip r:embed="rId4"/>
              <a:stretch>
                <a:fillRect/>
              </a:stretch>
            </p:blipFill>
            <p:spPr>
              <a:xfrm>
                <a:off x="4601440" y="2104692"/>
                <a:ext cx="4114800" cy="329184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A3D35BC5-F0BA-476D-9F67-C21A34639C51}"/>
                  </a:ext>
                </a:extLst>
              </p:cNvPr>
              <p:cNvGraphicFramePr>
                <a:graphicFrameLocks/>
              </p:cNvGraphicFramePr>
              <p:nvPr>
                <p:extLst>
                  <p:ext uri="{D42A27DB-BD31-4B8C-83A1-F6EECF244321}">
                    <p14:modId xmlns:p14="http://schemas.microsoft.com/office/powerpoint/2010/main" val="2158036344"/>
                  </p:ext>
                </p:extLst>
              </p:nvPr>
            </p:nvGraphicFramePr>
            <p:xfrm>
              <a:off x="253253" y="2104692"/>
              <a:ext cx="4114800" cy="329184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7" name="Chart 16">
                <a:extLst>
                  <a:ext uri="{FF2B5EF4-FFF2-40B4-BE49-F238E27FC236}">
                    <a16:creationId xmlns:a16="http://schemas.microsoft.com/office/drawing/2014/main" id="{A3D35BC5-F0BA-476D-9F67-C21A34639C51}"/>
                  </a:ext>
                </a:extLst>
              </p:cNvPr>
              <p:cNvPicPr>
                <a:picLocks noGrp="1" noRot="1" noChangeAspect="1" noMove="1" noResize="1" noEditPoints="1" noAdjustHandles="1" noChangeArrowheads="1" noChangeShapeType="1"/>
              </p:cNvPicPr>
              <p:nvPr/>
            </p:nvPicPr>
            <p:blipFill>
              <a:blip r:embed="rId6"/>
              <a:stretch>
                <a:fillRect/>
              </a:stretch>
            </p:blipFill>
            <p:spPr>
              <a:xfrm>
                <a:off x="253253" y="2104692"/>
                <a:ext cx="4114800" cy="3291840"/>
              </a:xfrm>
              <a:prstGeom prst="rect">
                <a:avLst/>
              </a:prstGeom>
            </p:spPr>
          </p:pic>
        </mc:Fallback>
      </mc:AlternateContent>
      <p:sp>
        <p:nvSpPr>
          <p:cNvPr id="2" name="TextBox 1">
            <a:extLst>
              <a:ext uri="{FF2B5EF4-FFF2-40B4-BE49-F238E27FC236}">
                <a16:creationId xmlns:a16="http://schemas.microsoft.com/office/drawing/2014/main" id="{71E121CE-9684-4705-846B-8874D4733CD4}"/>
              </a:ext>
            </a:extLst>
          </p:cNvPr>
          <p:cNvSpPr txBox="1"/>
          <p:nvPr/>
        </p:nvSpPr>
        <p:spPr>
          <a:xfrm>
            <a:off x="477576" y="5505458"/>
            <a:ext cx="7217922" cy="646331"/>
          </a:xfrm>
          <a:prstGeom prst="rect">
            <a:avLst/>
          </a:prstGeom>
          <a:noFill/>
        </p:spPr>
        <p:txBody>
          <a:bodyPr wrap="square" rtlCol="0">
            <a:spAutoFit/>
          </a:bodyPr>
          <a:lstStyle/>
          <a:p>
            <a:r>
              <a:rPr lang="en-US" dirty="0">
                <a:latin typeface="Tw Cen MT Condensed" panose="020B0606020104020203" pitchFamily="34" charset="0"/>
              </a:rPr>
              <a:t>Dunwoody’s Hispanic population is also smaller than that of the Metro Area, with Hispanic residents comprising only 9.7% of the population, while 12% of the Metro’s population is Hispanic.</a:t>
            </a:r>
          </a:p>
        </p:txBody>
      </p:sp>
    </p:spTree>
    <p:extLst>
      <p:ext uri="{BB962C8B-B14F-4D97-AF65-F5344CB8AC3E}">
        <p14:creationId xmlns:p14="http://schemas.microsoft.com/office/powerpoint/2010/main" val="301474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B6B4C59-29EA-4491-AF66-A5EE2BF2361F}"/>
              </a:ext>
            </a:extLst>
          </p:cNvPr>
          <p:cNvSpPr>
            <a:spLocks noGrp="1"/>
          </p:cNvSpPr>
          <p:nvPr>
            <p:ph idx="1"/>
          </p:nvPr>
        </p:nvSpPr>
        <p:spPr>
          <a:xfrm>
            <a:off x="639663" y="1411177"/>
            <a:ext cx="3667037" cy="3777855"/>
          </a:xfrm>
          <a:solidFill>
            <a:srgbClr val="A6A6A6"/>
          </a:solidFill>
          <a:ln>
            <a:solidFill>
              <a:schemeClr val="bg1">
                <a:lumMod val="85000"/>
              </a:schemeClr>
            </a:solidFill>
          </a:ln>
        </p:spPr>
        <p:txBody>
          <a:bodyPr>
            <a:normAutofit/>
          </a:bodyPr>
          <a:lstStyle/>
          <a:p>
            <a:pPr marL="0" indent="0" algn="ctr">
              <a:buNone/>
            </a:pPr>
            <a:r>
              <a:rPr lang="en-US" sz="1800" dirty="0">
                <a:latin typeface="Tw Cen MT Condensed" panose="020B0606020104020203" pitchFamily="34" charset="0"/>
              </a:rPr>
              <a:t>LEGEND</a:t>
            </a:r>
          </a:p>
          <a:p>
            <a:pPr marL="0" indent="0" algn="ctr">
              <a:buNone/>
            </a:pPr>
            <a:endParaRPr lang="en-US" sz="1800" dirty="0">
              <a:latin typeface="Tw Cen MT Condensed" panose="020B0606020104020203" pitchFamily="34" charset="0"/>
            </a:endParaRPr>
          </a:p>
          <a:p>
            <a:pPr marL="0" indent="0" algn="ctr">
              <a:buNone/>
            </a:pPr>
            <a:endParaRPr lang="en-US" sz="1800" dirty="0">
              <a:latin typeface="Tw Cen MT Condensed" panose="020B0606020104020203" pitchFamily="34" charset="0"/>
            </a:endParaRPr>
          </a:p>
          <a:p>
            <a:pPr marL="0" indent="0">
              <a:buNone/>
            </a:pPr>
            <a:endParaRPr lang="en-US" sz="1800" dirty="0">
              <a:latin typeface="Tw Cen MT Condensed" panose="020B0606020104020203" pitchFamily="34" charset="0"/>
            </a:endParaRPr>
          </a:p>
        </p:txBody>
      </p:sp>
      <p:pic>
        <p:nvPicPr>
          <p:cNvPr id="9" name="Content Placeholder 8">
            <a:extLst>
              <a:ext uri="{FF2B5EF4-FFF2-40B4-BE49-F238E27FC236}">
                <a16:creationId xmlns:a16="http://schemas.microsoft.com/office/drawing/2014/main" id="{71E09B7F-4BBE-4EDE-ABDA-7264AE46F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008" y="1203174"/>
            <a:ext cx="6916329" cy="4451653"/>
          </a:xfrm>
          <a:prstGeom prst="rect">
            <a:avLst/>
          </a:prstGeom>
          <a:effectLst/>
        </p:spPr>
      </p:pic>
      <p:sp>
        <p:nvSpPr>
          <p:cNvPr id="11" name="TextBox 10">
            <a:extLst>
              <a:ext uri="{FF2B5EF4-FFF2-40B4-BE49-F238E27FC236}">
                <a16:creationId xmlns:a16="http://schemas.microsoft.com/office/drawing/2014/main" id="{744CAB02-CC65-49B7-AF4D-06AC31A63372}"/>
              </a:ext>
            </a:extLst>
          </p:cNvPr>
          <p:cNvSpPr txBox="1"/>
          <p:nvPr/>
        </p:nvSpPr>
        <p:spPr>
          <a:xfrm>
            <a:off x="1445260" y="238727"/>
            <a:ext cx="4675910" cy="769441"/>
          </a:xfrm>
          <a:prstGeom prst="rect">
            <a:avLst/>
          </a:prstGeom>
          <a:noFill/>
        </p:spPr>
        <p:txBody>
          <a:bodyPr wrap="square" rtlCol="0">
            <a:spAutoFit/>
          </a:bodyPr>
          <a:lstStyle/>
          <a:p>
            <a:r>
              <a:rPr lang="en-US" sz="4400" dirty="0">
                <a:latin typeface="Tw Cen MT Condensed" panose="020B0606020104020203" pitchFamily="34" charset="0"/>
              </a:rPr>
              <a:t>RACIAL DISTRIBUTION</a:t>
            </a:r>
          </a:p>
        </p:txBody>
      </p:sp>
      <p:sp>
        <p:nvSpPr>
          <p:cNvPr id="12" name="Rectangle 11">
            <a:extLst>
              <a:ext uri="{FF2B5EF4-FFF2-40B4-BE49-F238E27FC236}">
                <a16:creationId xmlns:a16="http://schemas.microsoft.com/office/drawing/2014/main" id="{8155AC8F-D247-4713-989B-8409DAEFC490}"/>
              </a:ext>
            </a:extLst>
          </p:cNvPr>
          <p:cNvSpPr/>
          <p:nvPr/>
        </p:nvSpPr>
        <p:spPr>
          <a:xfrm>
            <a:off x="5165386" y="446809"/>
            <a:ext cx="6579803"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A23CF1-ABA4-466D-94B5-CFA6E2321C74}"/>
              </a:ext>
            </a:extLst>
          </p:cNvPr>
          <p:cNvSpPr/>
          <p:nvPr/>
        </p:nvSpPr>
        <p:spPr>
          <a:xfrm>
            <a:off x="467591" y="441607"/>
            <a:ext cx="1021771"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08B218-27B7-4767-9ADB-4EBD670CCAA8}"/>
              </a:ext>
            </a:extLst>
          </p:cNvPr>
          <p:cNvSpPr/>
          <p:nvPr/>
        </p:nvSpPr>
        <p:spPr>
          <a:xfrm>
            <a:off x="467591" y="6260715"/>
            <a:ext cx="11277599" cy="363682"/>
          </a:xfrm>
          <a:prstGeom prst="rect">
            <a:avLst/>
          </a:prstGeom>
          <a:solidFill>
            <a:srgbClr val="FF660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2" descr="https://www.fiserv.com/images/mobile/ConsumerIcon_Orange.png">
            <a:extLst>
              <a:ext uri="{FF2B5EF4-FFF2-40B4-BE49-F238E27FC236}">
                <a16:creationId xmlns:a16="http://schemas.microsoft.com/office/drawing/2014/main" id="{FACF14E7-5A61-43D3-9D76-0429970F1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632" y="4850130"/>
            <a:ext cx="1637718" cy="178950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or: Elbow 16">
            <a:extLst>
              <a:ext uri="{FF2B5EF4-FFF2-40B4-BE49-F238E27FC236}">
                <a16:creationId xmlns:a16="http://schemas.microsoft.com/office/drawing/2014/main" id="{2A331FCA-4DFF-474A-92D3-445E079B1ADD}"/>
              </a:ext>
            </a:extLst>
          </p:cNvPr>
          <p:cNvCxnSpPr>
            <a:cxnSpLocks/>
          </p:cNvCxnSpPr>
          <p:nvPr/>
        </p:nvCxnSpPr>
        <p:spPr>
          <a:xfrm>
            <a:off x="894945" y="2215874"/>
            <a:ext cx="223736" cy="202879"/>
          </a:xfrm>
          <a:prstGeom prst="bentConnector3">
            <a:avLst/>
          </a:prstGeom>
          <a:ln w="38100">
            <a:solidFill>
              <a:srgbClr val="E1E1E1">
                <a:alpha val="85882"/>
              </a:srgbClr>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D453728-E55C-4824-9EEE-2C822CF22417}"/>
              </a:ext>
            </a:extLst>
          </p:cNvPr>
          <p:cNvCxnSpPr>
            <a:cxnSpLocks/>
          </p:cNvCxnSpPr>
          <p:nvPr/>
        </p:nvCxnSpPr>
        <p:spPr>
          <a:xfrm>
            <a:off x="894945" y="2543372"/>
            <a:ext cx="223736" cy="202879"/>
          </a:xfrm>
          <a:prstGeom prst="bentConnector3">
            <a:avLst/>
          </a:prstGeom>
          <a:ln w="12700">
            <a:solidFill>
              <a:srgbClr val="E1E1E1">
                <a:alpha val="85882"/>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7F6E82-4EEC-4E61-9EE6-99423B2A73A3}"/>
              </a:ext>
            </a:extLst>
          </p:cNvPr>
          <p:cNvSpPr txBox="1"/>
          <p:nvPr/>
        </p:nvSpPr>
        <p:spPr>
          <a:xfrm>
            <a:off x="1223508" y="2119375"/>
            <a:ext cx="2713354" cy="1000274"/>
          </a:xfrm>
          <a:prstGeom prst="rect">
            <a:avLst/>
          </a:prstGeom>
          <a:noFill/>
        </p:spPr>
        <p:txBody>
          <a:bodyPr wrap="square" rtlCol="0">
            <a:spAutoFit/>
          </a:bodyPr>
          <a:lstStyle/>
          <a:p>
            <a:pPr>
              <a:spcAft>
                <a:spcPts val="600"/>
              </a:spcAft>
            </a:pPr>
            <a:r>
              <a:rPr lang="en-US" dirty="0">
                <a:latin typeface="Tw Cen MT Condensed" panose="020B0606020104020203" pitchFamily="34" charset="0"/>
              </a:rPr>
              <a:t>Dunwoody City Limits</a:t>
            </a:r>
          </a:p>
          <a:p>
            <a:r>
              <a:rPr lang="en-US" dirty="0">
                <a:latin typeface="Tw Cen MT Condensed" panose="020B0606020104020203" pitchFamily="34" charset="0"/>
              </a:rPr>
              <a:t>Major Roads</a:t>
            </a:r>
          </a:p>
          <a:p>
            <a:endParaRPr lang="en-US" dirty="0">
              <a:latin typeface="Tw Cen MT Condensed" panose="020B0606020104020203" pitchFamily="34" charset="0"/>
            </a:endParaRPr>
          </a:p>
        </p:txBody>
      </p:sp>
      <p:sp>
        <p:nvSpPr>
          <p:cNvPr id="22" name="Oval 21">
            <a:extLst>
              <a:ext uri="{FF2B5EF4-FFF2-40B4-BE49-F238E27FC236}">
                <a16:creationId xmlns:a16="http://schemas.microsoft.com/office/drawing/2014/main" id="{D5CFF2BC-78BC-44C9-9137-3565117A4D67}"/>
              </a:ext>
            </a:extLst>
          </p:cNvPr>
          <p:cNvSpPr/>
          <p:nvPr/>
        </p:nvSpPr>
        <p:spPr>
          <a:xfrm>
            <a:off x="894945" y="2966936"/>
            <a:ext cx="223736" cy="202879"/>
          </a:xfrm>
          <a:prstGeom prst="ellipse">
            <a:avLst/>
          </a:prstGeom>
          <a:solidFill>
            <a:srgbClr val="015F89"/>
          </a:solidFill>
          <a:ln>
            <a:solidFill>
              <a:srgbClr val="005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5A6AAE-403E-4245-BD5C-7A3D0A3B4A70}"/>
              </a:ext>
            </a:extLst>
          </p:cNvPr>
          <p:cNvSpPr txBox="1"/>
          <p:nvPr/>
        </p:nvSpPr>
        <p:spPr>
          <a:xfrm>
            <a:off x="1844565" y="1668968"/>
            <a:ext cx="1257231" cy="276999"/>
          </a:xfrm>
          <a:prstGeom prst="rect">
            <a:avLst/>
          </a:prstGeom>
          <a:noFill/>
        </p:spPr>
        <p:txBody>
          <a:bodyPr wrap="square" rtlCol="0">
            <a:spAutoFit/>
          </a:bodyPr>
          <a:lstStyle/>
          <a:p>
            <a:r>
              <a:rPr lang="en-US" sz="1200" dirty="0">
                <a:latin typeface="Tw Cen MT Condensed" panose="020B0606020104020203" pitchFamily="34" charset="0"/>
              </a:rPr>
              <a:t>1 DOT = 3.5  PEOPLE</a:t>
            </a:r>
          </a:p>
        </p:txBody>
      </p:sp>
      <p:sp>
        <p:nvSpPr>
          <p:cNvPr id="24" name="Oval 23">
            <a:extLst>
              <a:ext uri="{FF2B5EF4-FFF2-40B4-BE49-F238E27FC236}">
                <a16:creationId xmlns:a16="http://schemas.microsoft.com/office/drawing/2014/main" id="{581C97EA-2C6D-4010-82EA-FBC872791452}"/>
              </a:ext>
            </a:extLst>
          </p:cNvPr>
          <p:cNvSpPr/>
          <p:nvPr/>
        </p:nvSpPr>
        <p:spPr>
          <a:xfrm>
            <a:off x="899051" y="3223450"/>
            <a:ext cx="223736" cy="202879"/>
          </a:xfrm>
          <a:prstGeom prst="ellipse">
            <a:avLst/>
          </a:prstGeom>
          <a:solidFill>
            <a:srgbClr val="F07533"/>
          </a:solidFill>
          <a:ln>
            <a:solidFill>
              <a:srgbClr val="F07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B7E82C8-0F85-4B5F-AFD8-6B534D6DEF77}"/>
              </a:ext>
            </a:extLst>
          </p:cNvPr>
          <p:cNvSpPr/>
          <p:nvPr/>
        </p:nvSpPr>
        <p:spPr>
          <a:xfrm>
            <a:off x="889365" y="3498816"/>
            <a:ext cx="223736" cy="202879"/>
          </a:xfrm>
          <a:prstGeom prst="ellipse">
            <a:avLst/>
          </a:prstGeom>
          <a:solidFill>
            <a:srgbClr val="AD3E9E"/>
          </a:solidFill>
          <a:ln>
            <a:solidFill>
              <a:srgbClr val="AD3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B31C21-380B-4F6B-90FC-7EFC60D38975}"/>
              </a:ext>
            </a:extLst>
          </p:cNvPr>
          <p:cNvSpPr/>
          <p:nvPr/>
        </p:nvSpPr>
        <p:spPr>
          <a:xfrm>
            <a:off x="887915" y="3775703"/>
            <a:ext cx="223736" cy="202879"/>
          </a:xfrm>
          <a:prstGeom prst="ellipse">
            <a:avLst/>
          </a:prstGeom>
          <a:solidFill>
            <a:srgbClr val="00C5FF"/>
          </a:solidFill>
          <a:ln>
            <a:solidFill>
              <a:srgbClr val="00C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CAE386-27BC-4CA3-BE1D-07DD4F42B38A}"/>
              </a:ext>
            </a:extLst>
          </p:cNvPr>
          <p:cNvSpPr/>
          <p:nvPr/>
        </p:nvSpPr>
        <p:spPr>
          <a:xfrm>
            <a:off x="899051" y="4044386"/>
            <a:ext cx="223736" cy="202879"/>
          </a:xfrm>
          <a:prstGeom prst="ellipse">
            <a:avLst/>
          </a:prstGeom>
          <a:solidFill>
            <a:srgbClr val="F13C46"/>
          </a:solidFill>
          <a:ln>
            <a:solidFill>
              <a:srgbClr val="F13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03A4A04-8196-47C4-B251-D2ECD870C9A7}"/>
              </a:ext>
            </a:extLst>
          </p:cNvPr>
          <p:cNvSpPr/>
          <p:nvPr/>
        </p:nvSpPr>
        <p:spPr>
          <a:xfrm>
            <a:off x="894945" y="4295133"/>
            <a:ext cx="223736" cy="202879"/>
          </a:xfrm>
          <a:prstGeom prst="ellipse">
            <a:avLst/>
          </a:prstGeom>
          <a:solidFill>
            <a:srgbClr val="A3BB3B"/>
          </a:solidFill>
          <a:ln>
            <a:solidFill>
              <a:srgbClr val="A3B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EDB0F87-27D8-4BC8-BAE1-B7C4CC922D2A}"/>
              </a:ext>
            </a:extLst>
          </p:cNvPr>
          <p:cNvSpPr/>
          <p:nvPr/>
        </p:nvSpPr>
        <p:spPr>
          <a:xfrm>
            <a:off x="894945" y="4558524"/>
            <a:ext cx="223736" cy="20287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2B94A8-D934-4C5D-9DFF-0D57FCBDDD3A}"/>
              </a:ext>
            </a:extLst>
          </p:cNvPr>
          <p:cNvSpPr txBox="1"/>
          <p:nvPr/>
        </p:nvSpPr>
        <p:spPr>
          <a:xfrm>
            <a:off x="1217928" y="2841352"/>
            <a:ext cx="2212431" cy="2031325"/>
          </a:xfrm>
          <a:prstGeom prst="rect">
            <a:avLst/>
          </a:prstGeom>
          <a:noFill/>
        </p:spPr>
        <p:txBody>
          <a:bodyPr wrap="square" rtlCol="0">
            <a:spAutoFit/>
          </a:bodyPr>
          <a:lstStyle/>
          <a:p>
            <a:r>
              <a:rPr lang="en-US" dirty="0">
                <a:latin typeface="Tw Cen MT Condensed" panose="020B0606020104020203" pitchFamily="34" charset="0"/>
              </a:rPr>
              <a:t>White</a:t>
            </a:r>
          </a:p>
          <a:p>
            <a:r>
              <a:rPr lang="en-US" dirty="0">
                <a:latin typeface="Tw Cen MT Condensed" panose="020B0606020104020203" pitchFamily="34" charset="0"/>
              </a:rPr>
              <a:t>Black</a:t>
            </a:r>
          </a:p>
          <a:p>
            <a:r>
              <a:rPr lang="en-US" dirty="0">
                <a:latin typeface="Tw Cen MT Condensed" panose="020B0606020104020203" pitchFamily="34" charset="0"/>
              </a:rPr>
              <a:t>Asian</a:t>
            </a:r>
          </a:p>
          <a:p>
            <a:r>
              <a:rPr lang="en-US" dirty="0">
                <a:latin typeface="Tw Cen MT Condensed" panose="020B0606020104020203" pitchFamily="34" charset="0"/>
              </a:rPr>
              <a:t>American Indian</a:t>
            </a:r>
          </a:p>
          <a:p>
            <a:r>
              <a:rPr lang="en-US" dirty="0">
                <a:latin typeface="Tw Cen MT Condensed" panose="020B0606020104020203" pitchFamily="34" charset="0"/>
              </a:rPr>
              <a:t>Pacific Islander</a:t>
            </a:r>
          </a:p>
          <a:p>
            <a:r>
              <a:rPr lang="en-US" dirty="0">
                <a:latin typeface="Tw Cen MT Condensed" panose="020B0606020104020203" pitchFamily="34" charset="0"/>
              </a:rPr>
              <a:t>2 or More Races</a:t>
            </a:r>
          </a:p>
          <a:p>
            <a:r>
              <a:rPr lang="en-US" dirty="0">
                <a:latin typeface="Tw Cen MT Condensed" panose="020B0606020104020203" pitchFamily="34" charset="0"/>
              </a:rPr>
              <a:t>Some Other Race</a:t>
            </a:r>
          </a:p>
        </p:txBody>
      </p:sp>
      <p:sp>
        <p:nvSpPr>
          <p:cNvPr id="3" name="Rectangle 2">
            <a:extLst>
              <a:ext uri="{FF2B5EF4-FFF2-40B4-BE49-F238E27FC236}">
                <a16:creationId xmlns:a16="http://schemas.microsoft.com/office/drawing/2014/main" id="{0C4C612D-6C0C-4C65-8104-B814228632FA}"/>
              </a:ext>
            </a:extLst>
          </p:cNvPr>
          <p:cNvSpPr/>
          <p:nvPr/>
        </p:nvSpPr>
        <p:spPr>
          <a:xfrm>
            <a:off x="467591" y="5993729"/>
            <a:ext cx="2539478" cy="261610"/>
          </a:xfrm>
          <a:prstGeom prst="rect">
            <a:avLst/>
          </a:prstGeom>
        </p:spPr>
        <p:txBody>
          <a:bodyPr wrap="none">
            <a:spAutoFit/>
          </a:bodyPr>
          <a:lstStyle/>
          <a:p>
            <a:r>
              <a:rPr lang="en-US" sz="1100" dirty="0">
                <a:latin typeface="Tw Cen MT" panose="020B0602020104020603" pitchFamily="34" charset="0"/>
              </a:rPr>
              <a:t>Data Source: American Community Survey</a:t>
            </a:r>
            <a:endParaRPr lang="en-US" sz="1050" dirty="0">
              <a:latin typeface="Tw Cen MT" panose="020B0602020104020603" pitchFamily="34" charset="0"/>
            </a:endParaRPr>
          </a:p>
        </p:txBody>
      </p:sp>
    </p:spTree>
    <p:extLst>
      <p:ext uri="{BB962C8B-B14F-4D97-AF65-F5344CB8AC3E}">
        <p14:creationId xmlns:p14="http://schemas.microsoft.com/office/powerpoint/2010/main" val="228380980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FFFFFF"/>
      </a:lt2>
      <a:accent1>
        <a:srgbClr val="005E8A"/>
      </a:accent1>
      <a:accent2>
        <a:srgbClr val="026B6E"/>
      </a:accent2>
      <a:accent3>
        <a:srgbClr val="F03B44"/>
      </a:accent3>
      <a:accent4>
        <a:srgbClr val="F47838"/>
      </a:accent4>
      <a:accent5>
        <a:srgbClr val="A44599"/>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Widescreen</PresentationFormat>
  <Paragraphs>316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Tw Cen MT</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Schlom</dc:creator>
  <cp:lastModifiedBy>Smith, Emily</cp:lastModifiedBy>
  <cp:revision>82</cp:revision>
  <dcterms:created xsi:type="dcterms:W3CDTF">2019-12-13T16:15:48Z</dcterms:created>
  <dcterms:modified xsi:type="dcterms:W3CDTF">2020-05-14T21:33:59Z</dcterms:modified>
</cp:coreProperties>
</file>